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16"/>
  </p:notesMasterIdLst>
  <p:sldIdLst>
    <p:sldId id="256" r:id="rId2"/>
    <p:sldId id="258" r:id="rId3"/>
    <p:sldId id="260" r:id="rId4"/>
    <p:sldId id="263" r:id="rId5"/>
    <p:sldId id="268" r:id="rId6"/>
    <p:sldId id="262" r:id="rId7"/>
    <p:sldId id="269" r:id="rId8"/>
    <p:sldId id="270" r:id="rId9"/>
    <p:sldId id="261" r:id="rId10"/>
    <p:sldId id="265" r:id="rId11"/>
    <p:sldId id="271" r:id="rId12"/>
    <p:sldId id="272" r:id="rId13"/>
    <p:sldId id="259" r:id="rId14"/>
    <p:sldId id="267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DBB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48AF60-CB78-4DBD-B843-303A39935B0D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A8CD85-72B4-4573-A57F-0BB0F3AD706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A8CD85-72B4-4573-A57F-0BB0F3AD706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A8CD85-72B4-4573-A57F-0BB0F3AD7064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A8CD85-72B4-4573-A57F-0BB0F3AD7064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A8CD85-72B4-4573-A57F-0BB0F3AD7064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A8CD85-72B4-4573-A57F-0BB0F3AD7064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A8CD85-72B4-4573-A57F-0BB0F3AD7064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A8CD85-72B4-4573-A57F-0BB0F3AD7064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A8CD85-72B4-4573-A57F-0BB0F3AD7064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A8CD85-72B4-4573-A57F-0BB0F3AD7064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2413" cy="6858000"/>
            <a:chOff x="0" y="0"/>
            <a:chExt cx="5759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7" name="Line 4"/>
              <p:cNvSpPr>
                <a:spLocks noChangeShapeType="1"/>
              </p:cNvSpPr>
              <p:nvPr/>
            </p:nvSpPr>
            <p:spPr bwMode="auto">
              <a:xfrm>
                <a:off x="0" y="14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8" name="Line 5"/>
              <p:cNvSpPr>
                <a:spLocks noChangeShapeType="1"/>
              </p:cNvSpPr>
              <p:nvPr/>
            </p:nvSpPr>
            <p:spPr bwMode="auto">
              <a:xfrm>
                <a:off x="0" y="33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9" name="Line 6"/>
              <p:cNvSpPr>
                <a:spLocks noChangeShapeType="1"/>
              </p:cNvSpPr>
              <p:nvPr/>
            </p:nvSpPr>
            <p:spPr bwMode="auto">
              <a:xfrm>
                <a:off x="0" y="52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0" name="Line 7"/>
              <p:cNvSpPr>
                <a:spLocks noChangeShapeType="1"/>
              </p:cNvSpPr>
              <p:nvPr/>
            </p:nvSpPr>
            <p:spPr bwMode="auto">
              <a:xfrm>
                <a:off x="0" y="72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1" name="Line 8"/>
              <p:cNvSpPr>
                <a:spLocks noChangeShapeType="1"/>
              </p:cNvSpPr>
              <p:nvPr/>
            </p:nvSpPr>
            <p:spPr bwMode="auto">
              <a:xfrm>
                <a:off x="0" y="91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2" name="Line 9"/>
              <p:cNvSpPr>
                <a:spLocks noChangeShapeType="1"/>
              </p:cNvSpPr>
              <p:nvPr/>
            </p:nvSpPr>
            <p:spPr bwMode="auto">
              <a:xfrm>
                <a:off x="0" y="110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3" name="Line 10"/>
              <p:cNvSpPr>
                <a:spLocks noChangeShapeType="1"/>
              </p:cNvSpPr>
              <p:nvPr/>
            </p:nvSpPr>
            <p:spPr bwMode="auto">
              <a:xfrm>
                <a:off x="0" y="129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4" name="Line 11"/>
              <p:cNvSpPr>
                <a:spLocks noChangeShapeType="1"/>
              </p:cNvSpPr>
              <p:nvPr/>
            </p:nvSpPr>
            <p:spPr bwMode="auto">
              <a:xfrm>
                <a:off x="0" y="148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5" name="Line 12"/>
              <p:cNvSpPr>
                <a:spLocks noChangeShapeType="1"/>
              </p:cNvSpPr>
              <p:nvPr/>
            </p:nvSpPr>
            <p:spPr bwMode="auto">
              <a:xfrm>
                <a:off x="0" y="168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6" name="Line 13"/>
              <p:cNvSpPr>
                <a:spLocks noChangeShapeType="1"/>
              </p:cNvSpPr>
              <p:nvPr/>
            </p:nvSpPr>
            <p:spPr bwMode="auto">
              <a:xfrm>
                <a:off x="0" y="187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7" name="Line 14"/>
              <p:cNvSpPr>
                <a:spLocks noChangeShapeType="1"/>
              </p:cNvSpPr>
              <p:nvPr/>
            </p:nvSpPr>
            <p:spPr bwMode="auto">
              <a:xfrm>
                <a:off x="0" y="206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8" name="Line 15"/>
              <p:cNvSpPr>
                <a:spLocks noChangeShapeType="1"/>
              </p:cNvSpPr>
              <p:nvPr/>
            </p:nvSpPr>
            <p:spPr bwMode="auto">
              <a:xfrm>
                <a:off x="0" y="225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19" name="Line 16"/>
              <p:cNvSpPr>
                <a:spLocks noChangeShapeType="1"/>
              </p:cNvSpPr>
              <p:nvPr/>
            </p:nvSpPr>
            <p:spPr bwMode="auto">
              <a:xfrm>
                <a:off x="0" y="244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20" name="Line 17"/>
              <p:cNvSpPr>
                <a:spLocks noChangeShapeType="1"/>
              </p:cNvSpPr>
              <p:nvPr/>
            </p:nvSpPr>
            <p:spPr bwMode="auto">
              <a:xfrm>
                <a:off x="0" y="264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21" name="Line 18"/>
              <p:cNvSpPr>
                <a:spLocks noChangeShapeType="1"/>
              </p:cNvSpPr>
              <p:nvPr/>
            </p:nvSpPr>
            <p:spPr bwMode="auto">
              <a:xfrm>
                <a:off x="0" y="283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22" name="Line 19"/>
              <p:cNvSpPr>
                <a:spLocks noChangeShapeType="1"/>
              </p:cNvSpPr>
              <p:nvPr/>
            </p:nvSpPr>
            <p:spPr bwMode="auto">
              <a:xfrm>
                <a:off x="0" y="302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23" name="Line 20"/>
              <p:cNvSpPr>
                <a:spLocks noChangeShapeType="1"/>
              </p:cNvSpPr>
              <p:nvPr/>
            </p:nvSpPr>
            <p:spPr bwMode="auto">
              <a:xfrm>
                <a:off x="0" y="321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24" name="Line 21"/>
              <p:cNvSpPr>
                <a:spLocks noChangeShapeType="1"/>
              </p:cNvSpPr>
              <p:nvPr/>
            </p:nvSpPr>
            <p:spPr bwMode="auto">
              <a:xfrm>
                <a:off x="0" y="340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25" name="Line 22"/>
              <p:cNvSpPr>
                <a:spLocks noChangeShapeType="1"/>
              </p:cNvSpPr>
              <p:nvPr/>
            </p:nvSpPr>
            <p:spPr bwMode="auto">
              <a:xfrm>
                <a:off x="0" y="360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26" name="Line 23"/>
              <p:cNvSpPr>
                <a:spLocks noChangeShapeType="1"/>
              </p:cNvSpPr>
              <p:nvPr/>
            </p:nvSpPr>
            <p:spPr bwMode="auto">
              <a:xfrm>
                <a:off x="0" y="379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27" name="Line 24"/>
              <p:cNvSpPr>
                <a:spLocks noChangeShapeType="1"/>
              </p:cNvSpPr>
              <p:nvPr/>
            </p:nvSpPr>
            <p:spPr bwMode="auto">
              <a:xfrm>
                <a:off x="0" y="398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28" name="Line 25"/>
              <p:cNvSpPr>
                <a:spLocks noChangeShapeType="1"/>
              </p:cNvSpPr>
              <p:nvPr/>
            </p:nvSpPr>
            <p:spPr bwMode="auto">
              <a:xfrm>
                <a:off x="0" y="417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29" name="Line 26"/>
              <p:cNvSpPr>
                <a:spLocks noChangeShapeType="1"/>
              </p:cNvSpPr>
              <p:nvPr/>
            </p:nvSpPr>
            <p:spPr bwMode="auto">
              <a:xfrm>
                <a:off x="14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30" name="Line 27"/>
              <p:cNvSpPr>
                <a:spLocks noChangeShapeType="1"/>
              </p:cNvSpPr>
              <p:nvPr/>
            </p:nvSpPr>
            <p:spPr bwMode="auto">
              <a:xfrm>
                <a:off x="33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31" name="Line 28"/>
              <p:cNvSpPr>
                <a:spLocks noChangeShapeType="1"/>
              </p:cNvSpPr>
              <p:nvPr/>
            </p:nvSpPr>
            <p:spPr bwMode="auto">
              <a:xfrm>
                <a:off x="52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32" name="Line 29"/>
              <p:cNvSpPr>
                <a:spLocks noChangeShapeType="1"/>
              </p:cNvSpPr>
              <p:nvPr/>
            </p:nvSpPr>
            <p:spPr bwMode="auto">
              <a:xfrm>
                <a:off x="72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33" name="Line 30"/>
              <p:cNvSpPr>
                <a:spLocks noChangeShapeType="1"/>
              </p:cNvSpPr>
              <p:nvPr/>
            </p:nvSpPr>
            <p:spPr bwMode="auto">
              <a:xfrm>
                <a:off x="91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34" name="Line 31"/>
              <p:cNvSpPr>
                <a:spLocks noChangeShapeType="1"/>
              </p:cNvSpPr>
              <p:nvPr/>
            </p:nvSpPr>
            <p:spPr bwMode="auto">
              <a:xfrm>
                <a:off x="110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35" name="Line 32"/>
              <p:cNvSpPr>
                <a:spLocks noChangeShapeType="1"/>
              </p:cNvSpPr>
              <p:nvPr/>
            </p:nvSpPr>
            <p:spPr bwMode="auto">
              <a:xfrm>
                <a:off x="129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36" name="Line 33"/>
              <p:cNvSpPr>
                <a:spLocks noChangeShapeType="1"/>
              </p:cNvSpPr>
              <p:nvPr/>
            </p:nvSpPr>
            <p:spPr bwMode="auto">
              <a:xfrm>
                <a:off x="148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37" name="Line 34"/>
              <p:cNvSpPr>
                <a:spLocks noChangeShapeType="1"/>
              </p:cNvSpPr>
              <p:nvPr/>
            </p:nvSpPr>
            <p:spPr bwMode="auto">
              <a:xfrm>
                <a:off x="168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38" name="Line 35"/>
              <p:cNvSpPr>
                <a:spLocks noChangeShapeType="1"/>
              </p:cNvSpPr>
              <p:nvPr/>
            </p:nvSpPr>
            <p:spPr bwMode="auto">
              <a:xfrm>
                <a:off x="187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39" name="Line 36"/>
              <p:cNvSpPr>
                <a:spLocks noChangeShapeType="1"/>
              </p:cNvSpPr>
              <p:nvPr/>
            </p:nvSpPr>
            <p:spPr bwMode="auto">
              <a:xfrm>
                <a:off x="206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40" name="Line 37"/>
              <p:cNvSpPr>
                <a:spLocks noChangeShapeType="1"/>
              </p:cNvSpPr>
              <p:nvPr/>
            </p:nvSpPr>
            <p:spPr bwMode="auto">
              <a:xfrm>
                <a:off x="225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41" name="Line 38"/>
              <p:cNvSpPr>
                <a:spLocks noChangeShapeType="1"/>
              </p:cNvSpPr>
              <p:nvPr/>
            </p:nvSpPr>
            <p:spPr bwMode="auto">
              <a:xfrm>
                <a:off x="244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42" name="Line 39"/>
              <p:cNvSpPr>
                <a:spLocks noChangeShapeType="1"/>
              </p:cNvSpPr>
              <p:nvPr/>
            </p:nvSpPr>
            <p:spPr bwMode="auto">
              <a:xfrm>
                <a:off x="264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43" name="Line 40"/>
              <p:cNvSpPr>
                <a:spLocks noChangeShapeType="1"/>
              </p:cNvSpPr>
              <p:nvPr/>
            </p:nvSpPr>
            <p:spPr bwMode="auto">
              <a:xfrm>
                <a:off x="283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44" name="Line 41"/>
              <p:cNvSpPr>
                <a:spLocks noChangeShapeType="1"/>
              </p:cNvSpPr>
              <p:nvPr/>
            </p:nvSpPr>
            <p:spPr bwMode="auto">
              <a:xfrm>
                <a:off x="302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45" name="Line 42"/>
              <p:cNvSpPr>
                <a:spLocks noChangeShapeType="1"/>
              </p:cNvSpPr>
              <p:nvPr/>
            </p:nvSpPr>
            <p:spPr bwMode="auto">
              <a:xfrm>
                <a:off x="321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46" name="Line 43"/>
              <p:cNvSpPr>
                <a:spLocks noChangeShapeType="1"/>
              </p:cNvSpPr>
              <p:nvPr/>
            </p:nvSpPr>
            <p:spPr bwMode="auto">
              <a:xfrm>
                <a:off x="340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47" name="Line 44"/>
              <p:cNvSpPr>
                <a:spLocks noChangeShapeType="1"/>
              </p:cNvSpPr>
              <p:nvPr/>
            </p:nvSpPr>
            <p:spPr bwMode="auto">
              <a:xfrm>
                <a:off x="360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48" name="Line 45"/>
              <p:cNvSpPr>
                <a:spLocks noChangeShapeType="1"/>
              </p:cNvSpPr>
              <p:nvPr/>
            </p:nvSpPr>
            <p:spPr bwMode="auto">
              <a:xfrm>
                <a:off x="379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49" name="Line 46"/>
              <p:cNvSpPr>
                <a:spLocks noChangeShapeType="1"/>
              </p:cNvSpPr>
              <p:nvPr/>
            </p:nvSpPr>
            <p:spPr bwMode="auto">
              <a:xfrm>
                <a:off x="398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50" name="Line 47"/>
              <p:cNvSpPr>
                <a:spLocks noChangeShapeType="1"/>
              </p:cNvSpPr>
              <p:nvPr/>
            </p:nvSpPr>
            <p:spPr bwMode="auto">
              <a:xfrm>
                <a:off x="417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51" name="Line 48"/>
              <p:cNvSpPr>
                <a:spLocks noChangeShapeType="1"/>
              </p:cNvSpPr>
              <p:nvPr/>
            </p:nvSpPr>
            <p:spPr bwMode="auto">
              <a:xfrm>
                <a:off x="436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52" name="Line 49"/>
              <p:cNvSpPr>
                <a:spLocks noChangeShapeType="1"/>
              </p:cNvSpPr>
              <p:nvPr/>
            </p:nvSpPr>
            <p:spPr bwMode="auto">
              <a:xfrm>
                <a:off x="456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53" name="Line 50"/>
              <p:cNvSpPr>
                <a:spLocks noChangeShapeType="1"/>
              </p:cNvSpPr>
              <p:nvPr/>
            </p:nvSpPr>
            <p:spPr bwMode="auto">
              <a:xfrm>
                <a:off x="475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54" name="Line 51"/>
              <p:cNvSpPr>
                <a:spLocks noChangeShapeType="1"/>
              </p:cNvSpPr>
              <p:nvPr/>
            </p:nvSpPr>
            <p:spPr bwMode="auto">
              <a:xfrm>
                <a:off x="494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55" name="Line 52"/>
              <p:cNvSpPr>
                <a:spLocks noChangeShapeType="1"/>
              </p:cNvSpPr>
              <p:nvPr/>
            </p:nvSpPr>
            <p:spPr bwMode="auto">
              <a:xfrm>
                <a:off x="513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56" name="Line 53"/>
              <p:cNvSpPr>
                <a:spLocks noChangeShapeType="1"/>
              </p:cNvSpPr>
              <p:nvPr/>
            </p:nvSpPr>
            <p:spPr bwMode="auto">
              <a:xfrm>
                <a:off x="532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57" name="Line 54"/>
              <p:cNvSpPr>
                <a:spLocks noChangeShapeType="1"/>
              </p:cNvSpPr>
              <p:nvPr/>
            </p:nvSpPr>
            <p:spPr bwMode="auto">
              <a:xfrm>
                <a:off x="552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58" name="Line 55"/>
              <p:cNvSpPr>
                <a:spLocks noChangeShapeType="1"/>
              </p:cNvSpPr>
              <p:nvPr/>
            </p:nvSpPr>
            <p:spPr bwMode="auto">
              <a:xfrm>
                <a:off x="571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</p:grpSp>
        <p:pic>
          <p:nvPicPr>
            <p:cNvPr id="6" name="Picture 56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079" y="0"/>
              <a:ext cx="68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225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228600" y="1981200"/>
            <a:ext cx="7772400" cy="114300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7226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14400" y="35814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9" name="Rectangle 5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rgbClr val="663300"/>
                </a:solidFill>
              </a:defRPr>
            </a:lvl1pPr>
          </a:lstStyle>
          <a:p>
            <a:pPr>
              <a:defRPr/>
            </a:pPr>
            <a:fld id="{F711FFCA-014A-4F1D-B6C3-A18C8C9023A1}" type="datetimeFigureOut">
              <a:rPr lang="ru-RU"/>
              <a:pPr>
                <a:defRPr/>
              </a:pPr>
              <a:t>08.10.2014</a:t>
            </a:fld>
            <a:endParaRPr lang="ru-RU"/>
          </a:p>
        </p:txBody>
      </p:sp>
      <p:sp>
        <p:nvSpPr>
          <p:cNvPr id="60" name="Rectangle 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63300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" name="Rectangle 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663300"/>
                </a:solidFill>
              </a:defRPr>
            </a:lvl1pPr>
          </a:lstStyle>
          <a:p>
            <a:pPr>
              <a:defRPr/>
            </a:pPr>
            <a:fld id="{CE9ECAD6-B8D9-42B7-9CAE-3687FD81AB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882AE2-9F94-4E41-9B7D-48F82F940575}" type="datetimeFigureOut">
              <a:rPr lang="ru-RU"/>
              <a:pPr>
                <a:defRPr/>
              </a:pPr>
              <a:t>08.10.2014</a:t>
            </a:fld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96CC95-E88B-40A0-BE0A-52471BC5E3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057900" y="457200"/>
            <a:ext cx="1943100" cy="5562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28600" y="457200"/>
            <a:ext cx="5676900" cy="5562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5DF80-A59D-4CE4-9879-AD577149D2EA}" type="datetimeFigureOut">
              <a:rPr lang="ru-RU"/>
              <a:pPr>
                <a:defRPr/>
              </a:pPr>
              <a:t>08.10.2014</a:t>
            </a:fld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B9DF8B-5CAF-4FAA-B53C-A79E612F81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228600" y="19050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4191000" y="1905000"/>
            <a:ext cx="3810000" cy="4114800"/>
          </a:xfrm>
        </p:spPr>
        <p:txBody>
          <a:bodyPr/>
          <a:lstStyle/>
          <a:p>
            <a:pPr lvl="0"/>
            <a:r>
              <a:rPr lang="ru-RU" noProof="0" smtClean="0"/>
              <a:t>Вставка клипа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E8F284-105F-41EA-AACF-081DCD9494D6}" type="datetimeFigureOut">
              <a:rPr lang="ru-RU"/>
              <a:pPr>
                <a:defRPr/>
              </a:pPr>
              <a:t>08.10.2014</a:t>
            </a:fld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40A2E0-7C8B-48DC-BA04-EE7967910B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228600" y="457200"/>
            <a:ext cx="7772400" cy="556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729345-152F-4DA2-8603-E1B53F63B214}" type="datetimeFigureOut">
              <a:rPr lang="ru-RU"/>
              <a:pPr>
                <a:defRPr/>
              </a:pPr>
              <a:t>08.10.2014</a:t>
            </a:fld>
            <a:endParaRPr lang="ru-RU"/>
          </a:p>
        </p:txBody>
      </p:sp>
      <p:sp>
        <p:nvSpPr>
          <p:cNvPr id="4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69A727-EAAD-4BA0-A12A-BF85A74265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092BB-811A-4145-A850-9497B2383C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704DAB-6817-43D4-8220-A32DC84C26A0}" type="datetimeFigureOut">
              <a:rPr lang="ru-RU"/>
              <a:pPr>
                <a:defRPr/>
              </a:pPr>
              <a:t>08.10.2014</a:t>
            </a:fld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FC9D15-C972-4E37-88DA-AA9A7FCA35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51833-A1AB-4659-8D73-867774BA86D2}" type="datetimeFigureOut">
              <a:rPr lang="ru-RU"/>
              <a:pPr>
                <a:defRPr/>
              </a:pPr>
              <a:t>08.10.2014</a:t>
            </a:fld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C12449-394D-44E7-84FE-0546E0F5A1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28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910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DD1DAC-8670-4E9A-AA73-4B313992832C}" type="datetimeFigureOut">
              <a:rPr lang="ru-RU"/>
              <a:pPr>
                <a:defRPr/>
              </a:pPr>
              <a:t>08.10.2014</a:t>
            </a:fld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6370F1-0F14-4939-B728-ED699C605A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EE5B9-33AC-45EA-8C2F-F0FE9C631448}" type="datetimeFigureOut">
              <a:rPr lang="ru-RU"/>
              <a:pPr>
                <a:defRPr/>
              </a:pPr>
              <a:t>08.10.2014</a:t>
            </a:fld>
            <a:endParaRPr lang="ru-RU"/>
          </a:p>
        </p:txBody>
      </p:sp>
      <p:sp>
        <p:nvSpPr>
          <p:cNvPr id="8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6E40BE-AEFF-4FD1-AA65-F02ED497E9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7A8C9-9331-4F5E-99B1-4DC574771190}" type="datetimeFigureOut">
              <a:rPr lang="ru-RU"/>
              <a:pPr>
                <a:defRPr/>
              </a:pPr>
              <a:t>08.10.2014</a:t>
            </a:fld>
            <a:endParaRPr lang="ru-RU"/>
          </a:p>
        </p:txBody>
      </p:sp>
      <p:sp>
        <p:nvSpPr>
          <p:cNvPr id="4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3185F4-4EBD-4868-A9E9-D1549BCD89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867D10-4657-44E7-9682-A55E01BEB0F9}" type="datetimeFigureOut">
              <a:rPr lang="ru-RU"/>
              <a:pPr>
                <a:defRPr/>
              </a:pPr>
              <a:t>08.10.2014</a:t>
            </a:fld>
            <a:endParaRPr lang="ru-RU"/>
          </a:p>
        </p:txBody>
      </p:sp>
      <p:sp>
        <p:nvSpPr>
          <p:cNvPr id="3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EDBF1C-350E-439B-8F8E-F9F7D1AAD3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B99D69-B46B-4516-B374-7934C6FCD848}" type="datetimeFigureOut">
              <a:rPr lang="ru-RU"/>
              <a:pPr>
                <a:defRPr/>
              </a:pPr>
              <a:t>08.10.2014</a:t>
            </a:fld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0DD1F1-F926-4C25-AE69-24113041AB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C0B86B-A7D2-42B8-970B-C74BC2CBA658}" type="datetimeFigureOut">
              <a:rPr lang="ru-RU"/>
              <a:pPr>
                <a:defRPr/>
              </a:pPr>
              <a:t>08.10.2014</a:t>
            </a:fld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72DEDA-B383-47C3-B7C2-71098A7654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2413" cy="6858000"/>
            <a:chOff x="0" y="0"/>
            <a:chExt cx="5759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6148" name="Line 4"/>
              <p:cNvSpPr>
                <a:spLocks noChangeShapeType="1"/>
              </p:cNvSpPr>
              <p:nvPr/>
            </p:nvSpPr>
            <p:spPr bwMode="auto">
              <a:xfrm>
                <a:off x="0" y="14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6149" name="Line 5"/>
              <p:cNvSpPr>
                <a:spLocks noChangeShapeType="1"/>
              </p:cNvSpPr>
              <p:nvPr/>
            </p:nvSpPr>
            <p:spPr bwMode="auto">
              <a:xfrm>
                <a:off x="0" y="33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6150" name="Line 6"/>
              <p:cNvSpPr>
                <a:spLocks noChangeShapeType="1"/>
              </p:cNvSpPr>
              <p:nvPr/>
            </p:nvSpPr>
            <p:spPr bwMode="auto">
              <a:xfrm>
                <a:off x="0" y="52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6151" name="Line 7"/>
              <p:cNvSpPr>
                <a:spLocks noChangeShapeType="1"/>
              </p:cNvSpPr>
              <p:nvPr/>
            </p:nvSpPr>
            <p:spPr bwMode="auto">
              <a:xfrm>
                <a:off x="0" y="72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6152" name="Line 8"/>
              <p:cNvSpPr>
                <a:spLocks noChangeShapeType="1"/>
              </p:cNvSpPr>
              <p:nvPr/>
            </p:nvSpPr>
            <p:spPr bwMode="auto">
              <a:xfrm>
                <a:off x="0" y="91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6153" name="Line 9"/>
              <p:cNvSpPr>
                <a:spLocks noChangeShapeType="1"/>
              </p:cNvSpPr>
              <p:nvPr/>
            </p:nvSpPr>
            <p:spPr bwMode="auto">
              <a:xfrm>
                <a:off x="0" y="110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6154" name="Line 10"/>
              <p:cNvSpPr>
                <a:spLocks noChangeShapeType="1"/>
              </p:cNvSpPr>
              <p:nvPr/>
            </p:nvSpPr>
            <p:spPr bwMode="auto">
              <a:xfrm>
                <a:off x="0" y="129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6155" name="Line 11"/>
              <p:cNvSpPr>
                <a:spLocks noChangeShapeType="1"/>
              </p:cNvSpPr>
              <p:nvPr/>
            </p:nvSpPr>
            <p:spPr bwMode="auto">
              <a:xfrm>
                <a:off x="0" y="148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6156" name="Line 12"/>
              <p:cNvSpPr>
                <a:spLocks noChangeShapeType="1"/>
              </p:cNvSpPr>
              <p:nvPr/>
            </p:nvSpPr>
            <p:spPr bwMode="auto">
              <a:xfrm>
                <a:off x="0" y="168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6157" name="Line 13"/>
              <p:cNvSpPr>
                <a:spLocks noChangeShapeType="1"/>
              </p:cNvSpPr>
              <p:nvPr/>
            </p:nvSpPr>
            <p:spPr bwMode="auto">
              <a:xfrm>
                <a:off x="0" y="187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6158" name="Line 14"/>
              <p:cNvSpPr>
                <a:spLocks noChangeShapeType="1"/>
              </p:cNvSpPr>
              <p:nvPr/>
            </p:nvSpPr>
            <p:spPr bwMode="auto">
              <a:xfrm>
                <a:off x="0" y="206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6159" name="Line 15"/>
              <p:cNvSpPr>
                <a:spLocks noChangeShapeType="1"/>
              </p:cNvSpPr>
              <p:nvPr/>
            </p:nvSpPr>
            <p:spPr bwMode="auto">
              <a:xfrm>
                <a:off x="0" y="225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6160" name="Line 16"/>
              <p:cNvSpPr>
                <a:spLocks noChangeShapeType="1"/>
              </p:cNvSpPr>
              <p:nvPr/>
            </p:nvSpPr>
            <p:spPr bwMode="auto">
              <a:xfrm>
                <a:off x="0" y="244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6161" name="Line 17"/>
              <p:cNvSpPr>
                <a:spLocks noChangeShapeType="1"/>
              </p:cNvSpPr>
              <p:nvPr/>
            </p:nvSpPr>
            <p:spPr bwMode="auto">
              <a:xfrm>
                <a:off x="0" y="264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6162" name="Line 18"/>
              <p:cNvSpPr>
                <a:spLocks noChangeShapeType="1"/>
              </p:cNvSpPr>
              <p:nvPr/>
            </p:nvSpPr>
            <p:spPr bwMode="auto">
              <a:xfrm>
                <a:off x="0" y="283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6163" name="Line 19"/>
              <p:cNvSpPr>
                <a:spLocks noChangeShapeType="1"/>
              </p:cNvSpPr>
              <p:nvPr/>
            </p:nvSpPr>
            <p:spPr bwMode="auto">
              <a:xfrm>
                <a:off x="0" y="302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6164" name="Line 20"/>
              <p:cNvSpPr>
                <a:spLocks noChangeShapeType="1"/>
              </p:cNvSpPr>
              <p:nvPr/>
            </p:nvSpPr>
            <p:spPr bwMode="auto">
              <a:xfrm>
                <a:off x="0" y="321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6165" name="Line 21"/>
              <p:cNvSpPr>
                <a:spLocks noChangeShapeType="1"/>
              </p:cNvSpPr>
              <p:nvPr/>
            </p:nvSpPr>
            <p:spPr bwMode="auto">
              <a:xfrm>
                <a:off x="0" y="340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6166" name="Line 22"/>
              <p:cNvSpPr>
                <a:spLocks noChangeShapeType="1"/>
              </p:cNvSpPr>
              <p:nvPr/>
            </p:nvSpPr>
            <p:spPr bwMode="auto">
              <a:xfrm>
                <a:off x="0" y="360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6167" name="Line 23"/>
              <p:cNvSpPr>
                <a:spLocks noChangeShapeType="1"/>
              </p:cNvSpPr>
              <p:nvPr/>
            </p:nvSpPr>
            <p:spPr bwMode="auto">
              <a:xfrm>
                <a:off x="0" y="379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6168" name="Line 24"/>
              <p:cNvSpPr>
                <a:spLocks noChangeShapeType="1"/>
              </p:cNvSpPr>
              <p:nvPr/>
            </p:nvSpPr>
            <p:spPr bwMode="auto">
              <a:xfrm>
                <a:off x="0" y="398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6169" name="Line 25"/>
              <p:cNvSpPr>
                <a:spLocks noChangeShapeType="1"/>
              </p:cNvSpPr>
              <p:nvPr/>
            </p:nvSpPr>
            <p:spPr bwMode="auto">
              <a:xfrm>
                <a:off x="0" y="417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6170" name="Line 26"/>
              <p:cNvSpPr>
                <a:spLocks noChangeShapeType="1"/>
              </p:cNvSpPr>
              <p:nvPr/>
            </p:nvSpPr>
            <p:spPr bwMode="auto">
              <a:xfrm>
                <a:off x="14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6171" name="Line 27"/>
              <p:cNvSpPr>
                <a:spLocks noChangeShapeType="1"/>
              </p:cNvSpPr>
              <p:nvPr/>
            </p:nvSpPr>
            <p:spPr bwMode="auto">
              <a:xfrm>
                <a:off x="33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6172" name="Line 28"/>
              <p:cNvSpPr>
                <a:spLocks noChangeShapeType="1"/>
              </p:cNvSpPr>
              <p:nvPr/>
            </p:nvSpPr>
            <p:spPr bwMode="auto">
              <a:xfrm>
                <a:off x="52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6173" name="Line 29"/>
              <p:cNvSpPr>
                <a:spLocks noChangeShapeType="1"/>
              </p:cNvSpPr>
              <p:nvPr/>
            </p:nvSpPr>
            <p:spPr bwMode="auto">
              <a:xfrm>
                <a:off x="72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6174" name="Line 30"/>
              <p:cNvSpPr>
                <a:spLocks noChangeShapeType="1"/>
              </p:cNvSpPr>
              <p:nvPr/>
            </p:nvSpPr>
            <p:spPr bwMode="auto">
              <a:xfrm>
                <a:off x="91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6175" name="Line 31"/>
              <p:cNvSpPr>
                <a:spLocks noChangeShapeType="1"/>
              </p:cNvSpPr>
              <p:nvPr/>
            </p:nvSpPr>
            <p:spPr bwMode="auto">
              <a:xfrm>
                <a:off x="110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6176" name="Line 32"/>
              <p:cNvSpPr>
                <a:spLocks noChangeShapeType="1"/>
              </p:cNvSpPr>
              <p:nvPr/>
            </p:nvSpPr>
            <p:spPr bwMode="auto">
              <a:xfrm>
                <a:off x="129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6177" name="Line 33"/>
              <p:cNvSpPr>
                <a:spLocks noChangeShapeType="1"/>
              </p:cNvSpPr>
              <p:nvPr/>
            </p:nvSpPr>
            <p:spPr bwMode="auto">
              <a:xfrm>
                <a:off x="148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6178" name="Line 34"/>
              <p:cNvSpPr>
                <a:spLocks noChangeShapeType="1"/>
              </p:cNvSpPr>
              <p:nvPr/>
            </p:nvSpPr>
            <p:spPr bwMode="auto">
              <a:xfrm>
                <a:off x="168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6179" name="Line 35"/>
              <p:cNvSpPr>
                <a:spLocks noChangeShapeType="1"/>
              </p:cNvSpPr>
              <p:nvPr/>
            </p:nvSpPr>
            <p:spPr bwMode="auto">
              <a:xfrm>
                <a:off x="187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6180" name="Line 36"/>
              <p:cNvSpPr>
                <a:spLocks noChangeShapeType="1"/>
              </p:cNvSpPr>
              <p:nvPr/>
            </p:nvSpPr>
            <p:spPr bwMode="auto">
              <a:xfrm>
                <a:off x="206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6181" name="Line 37"/>
              <p:cNvSpPr>
                <a:spLocks noChangeShapeType="1"/>
              </p:cNvSpPr>
              <p:nvPr/>
            </p:nvSpPr>
            <p:spPr bwMode="auto">
              <a:xfrm>
                <a:off x="225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6182" name="Line 38"/>
              <p:cNvSpPr>
                <a:spLocks noChangeShapeType="1"/>
              </p:cNvSpPr>
              <p:nvPr/>
            </p:nvSpPr>
            <p:spPr bwMode="auto">
              <a:xfrm>
                <a:off x="244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6183" name="Line 39"/>
              <p:cNvSpPr>
                <a:spLocks noChangeShapeType="1"/>
              </p:cNvSpPr>
              <p:nvPr/>
            </p:nvSpPr>
            <p:spPr bwMode="auto">
              <a:xfrm>
                <a:off x="264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6184" name="Line 40"/>
              <p:cNvSpPr>
                <a:spLocks noChangeShapeType="1"/>
              </p:cNvSpPr>
              <p:nvPr/>
            </p:nvSpPr>
            <p:spPr bwMode="auto">
              <a:xfrm>
                <a:off x="283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6185" name="Line 41"/>
              <p:cNvSpPr>
                <a:spLocks noChangeShapeType="1"/>
              </p:cNvSpPr>
              <p:nvPr/>
            </p:nvSpPr>
            <p:spPr bwMode="auto">
              <a:xfrm>
                <a:off x="302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6186" name="Line 42"/>
              <p:cNvSpPr>
                <a:spLocks noChangeShapeType="1"/>
              </p:cNvSpPr>
              <p:nvPr/>
            </p:nvSpPr>
            <p:spPr bwMode="auto">
              <a:xfrm>
                <a:off x="321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6187" name="Line 43"/>
              <p:cNvSpPr>
                <a:spLocks noChangeShapeType="1"/>
              </p:cNvSpPr>
              <p:nvPr/>
            </p:nvSpPr>
            <p:spPr bwMode="auto">
              <a:xfrm>
                <a:off x="340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6188" name="Line 44"/>
              <p:cNvSpPr>
                <a:spLocks noChangeShapeType="1"/>
              </p:cNvSpPr>
              <p:nvPr/>
            </p:nvSpPr>
            <p:spPr bwMode="auto">
              <a:xfrm>
                <a:off x="360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6189" name="Line 45"/>
              <p:cNvSpPr>
                <a:spLocks noChangeShapeType="1"/>
              </p:cNvSpPr>
              <p:nvPr/>
            </p:nvSpPr>
            <p:spPr bwMode="auto">
              <a:xfrm>
                <a:off x="379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6190" name="Line 46"/>
              <p:cNvSpPr>
                <a:spLocks noChangeShapeType="1"/>
              </p:cNvSpPr>
              <p:nvPr/>
            </p:nvSpPr>
            <p:spPr bwMode="auto">
              <a:xfrm>
                <a:off x="398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6191" name="Line 47"/>
              <p:cNvSpPr>
                <a:spLocks noChangeShapeType="1"/>
              </p:cNvSpPr>
              <p:nvPr/>
            </p:nvSpPr>
            <p:spPr bwMode="auto">
              <a:xfrm>
                <a:off x="417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6192" name="Line 48"/>
              <p:cNvSpPr>
                <a:spLocks noChangeShapeType="1"/>
              </p:cNvSpPr>
              <p:nvPr/>
            </p:nvSpPr>
            <p:spPr bwMode="auto">
              <a:xfrm>
                <a:off x="436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6193" name="Line 49"/>
              <p:cNvSpPr>
                <a:spLocks noChangeShapeType="1"/>
              </p:cNvSpPr>
              <p:nvPr/>
            </p:nvSpPr>
            <p:spPr bwMode="auto">
              <a:xfrm>
                <a:off x="456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6194" name="Line 50"/>
              <p:cNvSpPr>
                <a:spLocks noChangeShapeType="1"/>
              </p:cNvSpPr>
              <p:nvPr/>
            </p:nvSpPr>
            <p:spPr bwMode="auto">
              <a:xfrm>
                <a:off x="475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6195" name="Line 51"/>
              <p:cNvSpPr>
                <a:spLocks noChangeShapeType="1"/>
              </p:cNvSpPr>
              <p:nvPr/>
            </p:nvSpPr>
            <p:spPr bwMode="auto">
              <a:xfrm>
                <a:off x="494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6196" name="Line 52"/>
              <p:cNvSpPr>
                <a:spLocks noChangeShapeType="1"/>
              </p:cNvSpPr>
              <p:nvPr/>
            </p:nvSpPr>
            <p:spPr bwMode="auto">
              <a:xfrm>
                <a:off x="513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6197" name="Line 53"/>
              <p:cNvSpPr>
                <a:spLocks noChangeShapeType="1"/>
              </p:cNvSpPr>
              <p:nvPr/>
            </p:nvSpPr>
            <p:spPr bwMode="auto">
              <a:xfrm>
                <a:off x="532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6198" name="Line 54"/>
              <p:cNvSpPr>
                <a:spLocks noChangeShapeType="1"/>
              </p:cNvSpPr>
              <p:nvPr/>
            </p:nvSpPr>
            <p:spPr bwMode="auto">
              <a:xfrm>
                <a:off x="552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6199" name="Line 55"/>
              <p:cNvSpPr>
                <a:spLocks noChangeShapeType="1"/>
              </p:cNvSpPr>
              <p:nvPr/>
            </p:nvSpPr>
            <p:spPr bwMode="auto">
              <a:xfrm>
                <a:off x="571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</p:grpSp>
        <p:pic>
          <p:nvPicPr>
            <p:cNvPr id="1033" name="Picture 56"/>
            <p:cNvPicPr>
              <a:picLocks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5079" y="0"/>
              <a:ext cx="68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7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203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ct val="5000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fld id="{DC48FE78-E3D3-4CEB-824D-64CD8668A386}" type="datetimeFigureOut">
              <a:rPr lang="ru-RU"/>
              <a:pPr>
                <a:defRPr/>
              </a:pPr>
              <a:t>08.10.2014</a:t>
            </a:fld>
            <a:endParaRPr lang="ru-RU"/>
          </a:p>
        </p:txBody>
      </p:sp>
      <p:sp>
        <p:nvSpPr>
          <p:cNvPr id="6204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fontAlgn="auto" hangingPunct="0">
              <a:spcBef>
                <a:spcPct val="5000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205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fontAlgn="auto" hangingPunct="0">
              <a:spcBef>
                <a:spcPct val="5000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fld id="{18E9C5A1-0A64-4585-9619-2D8CEE5B35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  <p:sldLayoutId id="2147483733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 eaLnBrk="1" hangingPunct="1"/>
            <a:r>
              <a:rPr lang="ru-RU" sz="5400" smtClean="0">
                <a:latin typeface="Times New Roman" pitchFamily="18" charset="0"/>
              </a:rPr>
              <a:t>Буквы О-Е-Ё после шипящих и Ц</a:t>
            </a:r>
          </a:p>
        </p:txBody>
      </p:sp>
      <p:pic>
        <p:nvPicPr>
          <p:cNvPr id="4" name="Picture 4" descr="a2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8" y="3929063"/>
            <a:ext cx="2098675" cy="230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2400" b="1" i="1" dirty="0">
                <a:solidFill>
                  <a:srgbClr val="00B050"/>
                </a:solidFill>
                <a:latin typeface="Monotype Corsiva" pitchFamily="66" charset="0"/>
              </a:rPr>
              <a:t>Тренажёр</a:t>
            </a:r>
            <a:br>
              <a:rPr lang="ru-RU" sz="2400" b="1" i="1" dirty="0">
                <a:solidFill>
                  <a:srgbClr val="00B050"/>
                </a:solidFill>
                <a:latin typeface="Monotype Corsiva" pitchFamily="66" charset="0"/>
              </a:rPr>
            </a:br>
            <a:r>
              <a:rPr lang="ru-RU" sz="2400" b="1" i="1" dirty="0">
                <a:solidFill>
                  <a:srgbClr val="00B050"/>
                </a:solidFill>
                <a:latin typeface="Monotype Corsiva" pitchFamily="66" charset="0"/>
              </a:rPr>
              <a:t>О – Ё (Е) после шипящих и Ц</a:t>
            </a:r>
          </a:p>
        </p:txBody>
      </p:sp>
      <p:sp>
        <p:nvSpPr>
          <p:cNvPr id="12291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755650" y="981075"/>
            <a:ext cx="2314575" cy="58769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Aft>
                <a:spcPct val="40000"/>
              </a:spcAft>
              <a:buFontTx/>
              <a:buAutoNum type="arabicPeriod"/>
            </a:pPr>
            <a:r>
              <a:rPr lang="ru-RU" sz="2000" b="1" smtClean="0"/>
              <a:t>анч_ус</a:t>
            </a:r>
          </a:p>
          <a:p>
            <a:pPr eaLnBrk="1" hangingPunct="1">
              <a:lnSpc>
                <a:spcPct val="80000"/>
              </a:lnSpc>
              <a:spcAft>
                <a:spcPct val="40000"/>
              </a:spcAft>
              <a:buFontTx/>
              <a:buAutoNum type="arabicPeriod"/>
            </a:pPr>
            <a:r>
              <a:rPr lang="ru-RU" sz="2000" b="1" smtClean="0"/>
              <a:t>ш_рстка</a:t>
            </a:r>
          </a:p>
          <a:p>
            <a:pPr eaLnBrk="1" hangingPunct="1">
              <a:lnSpc>
                <a:spcPct val="80000"/>
              </a:lnSpc>
              <a:spcAft>
                <a:spcPct val="40000"/>
              </a:spcAft>
              <a:buFontTx/>
              <a:buAutoNum type="arabicPeriod"/>
            </a:pPr>
            <a:r>
              <a:rPr lang="ru-RU" sz="2000" b="1" smtClean="0"/>
              <a:t>печ_нка</a:t>
            </a:r>
          </a:p>
          <a:p>
            <a:pPr eaLnBrk="1" hangingPunct="1">
              <a:lnSpc>
                <a:spcPct val="80000"/>
              </a:lnSpc>
              <a:spcAft>
                <a:spcPct val="40000"/>
              </a:spcAft>
              <a:buFontTx/>
              <a:buAutoNum type="arabicPeriod"/>
            </a:pPr>
            <a:r>
              <a:rPr lang="ru-RU" sz="2000" b="1" smtClean="0"/>
              <a:t>изж_га </a:t>
            </a:r>
          </a:p>
          <a:p>
            <a:pPr eaLnBrk="1" hangingPunct="1">
              <a:lnSpc>
                <a:spcPct val="80000"/>
              </a:lnSpc>
              <a:spcAft>
                <a:spcPct val="40000"/>
              </a:spcAft>
              <a:buFontTx/>
              <a:buAutoNum type="arabicPeriod"/>
            </a:pPr>
            <a:r>
              <a:rPr lang="ru-RU" sz="2000" b="1" smtClean="0"/>
              <a:t>дж_уль</a:t>
            </a:r>
          </a:p>
          <a:p>
            <a:pPr eaLnBrk="1" hangingPunct="1">
              <a:lnSpc>
                <a:spcPct val="80000"/>
              </a:lnSpc>
              <a:spcAft>
                <a:spcPct val="40000"/>
              </a:spcAft>
              <a:buFontTx/>
              <a:buAutoNum type="arabicPeriod"/>
            </a:pPr>
            <a:r>
              <a:rPr lang="ru-RU" sz="2000" b="1" smtClean="0"/>
              <a:t>реш_тка</a:t>
            </a:r>
          </a:p>
          <a:p>
            <a:pPr eaLnBrk="1" hangingPunct="1">
              <a:lnSpc>
                <a:spcPct val="80000"/>
              </a:lnSpc>
              <a:spcAft>
                <a:spcPct val="40000"/>
              </a:spcAft>
              <a:buFontTx/>
              <a:buAutoNum type="arabicPeriod"/>
            </a:pPr>
            <a:r>
              <a:rPr lang="ru-RU" sz="2000" b="1" smtClean="0"/>
              <a:t>щ_лочь</a:t>
            </a:r>
          </a:p>
          <a:p>
            <a:pPr eaLnBrk="1" hangingPunct="1">
              <a:lnSpc>
                <a:spcPct val="80000"/>
              </a:lnSpc>
              <a:spcAft>
                <a:spcPct val="40000"/>
              </a:spcAft>
              <a:buFontTx/>
              <a:buAutoNum type="arabicPeriod"/>
            </a:pPr>
            <a:r>
              <a:rPr lang="ru-RU" sz="2000" b="1" smtClean="0"/>
              <a:t>деш_венький</a:t>
            </a:r>
          </a:p>
          <a:p>
            <a:pPr eaLnBrk="1" hangingPunct="1">
              <a:lnSpc>
                <a:spcPct val="80000"/>
              </a:lnSpc>
              <a:spcAft>
                <a:spcPct val="40000"/>
              </a:spcAft>
              <a:buFontTx/>
              <a:buAutoNum type="arabicPeriod"/>
            </a:pPr>
            <a:r>
              <a:rPr lang="ru-RU" sz="2000" b="1" smtClean="0"/>
              <a:t>крюш_н</a:t>
            </a:r>
          </a:p>
          <a:p>
            <a:pPr eaLnBrk="1" hangingPunct="1">
              <a:lnSpc>
                <a:spcPct val="80000"/>
              </a:lnSpc>
              <a:spcAft>
                <a:spcPct val="40000"/>
              </a:spcAft>
              <a:buFontTx/>
              <a:buAutoNum type="arabicPeriod"/>
            </a:pPr>
            <a:r>
              <a:rPr lang="ru-RU" sz="2000" b="1" smtClean="0"/>
              <a:t>ш_мпол</a:t>
            </a:r>
          </a:p>
          <a:p>
            <a:pPr eaLnBrk="1" hangingPunct="1">
              <a:lnSpc>
                <a:spcPct val="80000"/>
              </a:lnSpc>
              <a:spcAft>
                <a:spcPct val="40000"/>
              </a:spcAft>
              <a:buFontTx/>
              <a:buAutoNum type="arabicPeriod"/>
            </a:pPr>
            <a:r>
              <a:rPr lang="ru-RU" sz="2000" b="1" smtClean="0"/>
              <a:t>бесш_рстный</a:t>
            </a:r>
          </a:p>
          <a:p>
            <a:pPr eaLnBrk="1" hangingPunct="1">
              <a:lnSpc>
                <a:spcPct val="80000"/>
              </a:lnSpc>
              <a:spcAft>
                <a:spcPct val="40000"/>
              </a:spcAft>
              <a:buFontTx/>
              <a:buAutoNum type="arabicPeriod"/>
            </a:pPr>
            <a:r>
              <a:rPr lang="ru-RU" sz="2000" b="1" smtClean="0"/>
              <a:t>заж_г</a:t>
            </a:r>
          </a:p>
          <a:p>
            <a:pPr eaLnBrk="1" hangingPunct="1">
              <a:lnSpc>
                <a:spcPct val="80000"/>
              </a:lnSpc>
              <a:spcAft>
                <a:spcPct val="40000"/>
              </a:spcAft>
              <a:buFontTx/>
              <a:buAutoNum type="arabicPeriod"/>
            </a:pPr>
            <a:endParaRPr lang="ru-RU" sz="1800" smtClean="0">
              <a:solidFill>
                <a:srgbClr val="0066FF"/>
              </a:solidFill>
            </a:endParaRPr>
          </a:p>
        </p:txBody>
      </p:sp>
      <p:sp>
        <p:nvSpPr>
          <p:cNvPr id="12292" name="Text Box 29"/>
          <p:cNvSpPr>
            <a:spLocks noGrp="1" noChangeArrowheads="1"/>
          </p:cNvSpPr>
          <p:nvPr>
            <p:ph sz="half" idx="2"/>
          </p:nvPr>
        </p:nvSpPr>
        <p:spPr>
          <a:xfrm>
            <a:off x="4500563" y="981075"/>
            <a:ext cx="3071812" cy="58769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Aft>
                <a:spcPct val="40000"/>
              </a:spcAft>
              <a:buFontTx/>
              <a:buNone/>
            </a:pPr>
            <a:r>
              <a:rPr lang="ru-RU" sz="2000" b="1" smtClean="0"/>
              <a:t>13. ч_порный</a:t>
            </a:r>
          </a:p>
          <a:p>
            <a:pPr eaLnBrk="1" hangingPunct="1">
              <a:lnSpc>
                <a:spcPct val="80000"/>
              </a:lnSpc>
              <a:spcAft>
                <a:spcPct val="40000"/>
              </a:spcAft>
              <a:buFontTx/>
              <a:buNone/>
            </a:pPr>
            <a:r>
              <a:rPr lang="ru-RU" sz="2000" b="1" smtClean="0"/>
              <a:t>14. ж_ваный</a:t>
            </a:r>
          </a:p>
          <a:p>
            <a:pPr eaLnBrk="1" hangingPunct="1">
              <a:lnSpc>
                <a:spcPct val="80000"/>
              </a:lnSpc>
              <a:spcAft>
                <a:spcPct val="40000"/>
              </a:spcAft>
              <a:buFontTx/>
              <a:buNone/>
            </a:pPr>
            <a:r>
              <a:rPr lang="ru-RU" sz="2000" b="1" smtClean="0"/>
              <a:t>15. ож_г третьей степени</a:t>
            </a:r>
          </a:p>
          <a:p>
            <a:pPr eaLnBrk="1" hangingPunct="1">
              <a:lnSpc>
                <a:spcPct val="80000"/>
              </a:lnSpc>
              <a:spcAft>
                <a:spcPct val="40000"/>
              </a:spcAft>
              <a:buFontTx/>
              <a:buAutoNum type="arabicPeriod" startAt="16"/>
            </a:pPr>
            <a:r>
              <a:rPr lang="ru-RU" sz="2000" b="1" smtClean="0"/>
              <a:t>подж_г  дома</a:t>
            </a:r>
          </a:p>
          <a:p>
            <a:pPr eaLnBrk="1" hangingPunct="1">
              <a:lnSpc>
                <a:spcPct val="80000"/>
              </a:lnSpc>
              <a:spcAft>
                <a:spcPct val="40000"/>
              </a:spcAft>
              <a:buFontTx/>
              <a:buAutoNum type="arabicPeriod" startAt="16"/>
            </a:pPr>
            <a:r>
              <a:rPr lang="ru-RU" sz="2000" b="1" smtClean="0"/>
              <a:t>подж_г  сарай</a:t>
            </a:r>
          </a:p>
          <a:p>
            <a:pPr eaLnBrk="1" hangingPunct="1">
              <a:lnSpc>
                <a:spcPct val="80000"/>
              </a:lnSpc>
              <a:spcAft>
                <a:spcPct val="40000"/>
              </a:spcAft>
              <a:buFontTx/>
              <a:buAutoNum type="arabicPeriod" startAt="16"/>
            </a:pPr>
            <a:r>
              <a:rPr lang="ru-RU" sz="2000" b="1" smtClean="0"/>
              <a:t>ж_нглировать</a:t>
            </a:r>
          </a:p>
          <a:p>
            <a:pPr eaLnBrk="1" hangingPunct="1">
              <a:lnSpc>
                <a:spcPct val="80000"/>
              </a:lnSpc>
              <a:spcAft>
                <a:spcPct val="40000"/>
              </a:spcAft>
              <a:buFontTx/>
              <a:buAutoNum type="arabicPeriod" startAt="16"/>
            </a:pPr>
            <a:r>
              <a:rPr lang="ru-RU" sz="2000" b="1" smtClean="0"/>
              <a:t>ш_лковый</a:t>
            </a:r>
          </a:p>
          <a:p>
            <a:pPr eaLnBrk="1" hangingPunct="1">
              <a:lnSpc>
                <a:spcPct val="80000"/>
              </a:lnSpc>
              <a:spcAft>
                <a:spcPct val="40000"/>
              </a:spcAft>
              <a:buFontTx/>
              <a:buAutoNum type="arabicPeriod" startAt="16"/>
            </a:pPr>
            <a:r>
              <a:rPr lang="ru-RU" sz="2000" b="1" smtClean="0"/>
              <a:t>ш_потом</a:t>
            </a:r>
          </a:p>
          <a:p>
            <a:pPr eaLnBrk="1" hangingPunct="1">
              <a:lnSpc>
                <a:spcPct val="80000"/>
              </a:lnSpc>
              <a:spcAft>
                <a:spcPct val="40000"/>
              </a:spcAft>
              <a:buFontTx/>
              <a:buAutoNum type="arabicPeriod" startAt="16"/>
            </a:pPr>
            <a:r>
              <a:rPr lang="ru-RU" sz="2000" b="1" smtClean="0"/>
              <a:t>ч_кнутый</a:t>
            </a:r>
          </a:p>
          <a:p>
            <a:pPr eaLnBrk="1" hangingPunct="1">
              <a:lnSpc>
                <a:spcPct val="80000"/>
              </a:lnSpc>
              <a:spcAft>
                <a:spcPct val="40000"/>
              </a:spcAft>
              <a:buFontTx/>
              <a:buAutoNum type="arabicPeriod" startAt="16"/>
            </a:pPr>
            <a:r>
              <a:rPr lang="ru-RU" sz="2000" b="1" smtClean="0"/>
              <a:t>щ_голь</a:t>
            </a:r>
          </a:p>
          <a:p>
            <a:pPr eaLnBrk="1" hangingPunct="1">
              <a:lnSpc>
                <a:spcPct val="80000"/>
              </a:lnSpc>
              <a:spcAft>
                <a:spcPct val="40000"/>
              </a:spcAft>
              <a:buFontTx/>
              <a:buAutoNum type="arabicPeriod" startAt="16"/>
            </a:pPr>
            <a:r>
              <a:rPr lang="ru-RU" sz="2000" b="1" smtClean="0"/>
              <a:t>пч_лка</a:t>
            </a:r>
          </a:p>
          <a:p>
            <a:pPr eaLnBrk="1" hangingPunct="1">
              <a:lnSpc>
                <a:spcPct val="80000"/>
              </a:lnSpc>
              <a:spcAft>
                <a:spcPct val="40000"/>
              </a:spcAft>
              <a:buFontTx/>
              <a:buAutoNum type="arabicPeriod" startAt="16"/>
            </a:pPr>
            <a:r>
              <a:rPr lang="ru-RU" sz="2000" b="1" smtClean="0"/>
              <a:t>ч_лка                  </a:t>
            </a:r>
            <a:r>
              <a:rPr lang="ru-RU" sz="2000" smtClean="0">
                <a:solidFill>
                  <a:srgbClr val="0066FF"/>
                </a:solidFill>
              </a:rPr>
              <a:t>             </a:t>
            </a:r>
          </a:p>
        </p:txBody>
      </p:sp>
      <p:sp>
        <p:nvSpPr>
          <p:cNvPr id="12293" name="Text Box 9"/>
          <p:cNvSpPr txBox="1">
            <a:spLocks noChangeArrowheads="1"/>
          </p:cNvSpPr>
          <p:nvPr/>
        </p:nvSpPr>
        <p:spPr bwMode="auto">
          <a:xfrm>
            <a:off x="3059113" y="908050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Times New Roman" pitchFamily="18" charset="0"/>
            </a:endParaRPr>
          </a:p>
        </p:txBody>
      </p:sp>
      <p:sp>
        <p:nvSpPr>
          <p:cNvPr id="12294" name="Text Box 10"/>
          <p:cNvSpPr txBox="1">
            <a:spLocks noChangeArrowheads="1"/>
          </p:cNvSpPr>
          <p:nvPr/>
        </p:nvSpPr>
        <p:spPr bwMode="auto">
          <a:xfrm>
            <a:off x="3275013" y="1123950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Times New Roman" pitchFamily="18" charset="0"/>
            </a:endParaRPr>
          </a:p>
        </p:txBody>
      </p:sp>
      <p:sp>
        <p:nvSpPr>
          <p:cNvPr id="12295" name="Text Box 12"/>
          <p:cNvSpPr txBox="1">
            <a:spLocks noChangeArrowheads="1"/>
          </p:cNvSpPr>
          <p:nvPr/>
        </p:nvSpPr>
        <p:spPr bwMode="auto">
          <a:xfrm>
            <a:off x="3203575" y="1628775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Times New Roman" pitchFamily="18" charset="0"/>
            </a:endParaRPr>
          </a:p>
        </p:txBody>
      </p:sp>
      <p:sp>
        <p:nvSpPr>
          <p:cNvPr id="12296" name="Text Box 13"/>
          <p:cNvSpPr txBox="1">
            <a:spLocks noChangeArrowheads="1"/>
          </p:cNvSpPr>
          <p:nvPr/>
        </p:nvSpPr>
        <p:spPr bwMode="auto">
          <a:xfrm>
            <a:off x="3922713" y="1771650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Times New Roman" pitchFamily="18" charset="0"/>
            </a:endParaRPr>
          </a:p>
        </p:txBody>
      </p:sp>
      <p:sp>
        <p:nvSpPr>
          <p:cNvPr id="28687" name="Text Box 15"/>
          <p:cNvSpPr txBox="1">
            <a:spLocks noChangeArrowheads="1"/>
          </p:cNvSpPr>
          <p:nvPr/>
        </p:nvSpPr>
        <p:spPr bwMode="auto">
          <a:xfrm>
            <a:off x="2987675" y="908050"/>
            <a:ext cx="7191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solidFill>
                  <a:srgbClr val="FF0000"/>
                </a:solidFill>
                <a:latin typeface="Times New Roman" pitchFamily="18" charset="0"/>
              </a:rPr>
              <a:t>о</a:t>
            </a:r>
          </a:p>
        </p:txBody>
      </p:sp>
      <p:sp>
        <p:nvSpPr>
          <p:cNvPr id="28688" name="Text Box 16"/>
          <p:cNvSpPr txBox="1">
            <a:spLocks noChangeArrowheads="1"/>
          </p:cNvSpPr>
          <p:nvPr/>
        </p:nvSpPr>
        <p:spPr bwMode="auto">
          <a:xfrm>
            <a:off x="3000375" y="3071813"/>
            <a:ext cx="7191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solidFill>
                  <a:srgbClr val="FF0000"/>
                </a:solidFill>
                <a:latin typeface="Times New Roman" pitchFamily="18" charset="0"/>
              </a:rPr>
              <a:t>ё</a:t>
            </a:r>
          </a:p>
        </p:txBody>
      </p:sp>
      <p:sp>
        <p:nvSpPr>
          <p:cNvPr id="28689" name="Text Box 17"/>
          <p:cNvSpPr txBox="1">
            <a:spLocks noChangeArrowheads="1"/>
          </p:cNvSpPr>
          <p:nvPr/>
        </p:nvSpPr>
        <p:spPr bwMode="auto">
          <a:xfrm>
            <a:off x="3000375" y="3571875"/>
            <a:ext cx="7191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solidFill>
                  <a:srgbClr val="FF0000"/>
                </a:solidFill>
                <a:latin typeface="Times New Roman" pitchFamily="18" charset="0"/>
              </a:rPr>
              <a:t>ё</a:t>
            </a:r>
          </a:p>
        </p:txBody>
      </p:sp>
      <p:sp>
        <p:nvSpPr>
          <p:cNvPr id="28690" name="Text Box 18"/>
          <p:cNvSpPr txBox="1">
            <a:spLocks noChangeArrowheads="1"/>
          </p:cNvSpPr>
          <p:nvPr/>
        </p:nvSpPr>
        <p:spPr bwMode="auto">
          <a:xfrm>
            <a:off x="2928938" y="4000500"/>
            <a:ext cx="8620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solidFill>
                  <a:srgbClr val="FF0000"/>
                </a:solidFill>
                <a:latin typeface="Times New Roman" pitchFamily="18" charset="0"/>
              </a:rPr>
              <a:t>ё</a:t>
            </a:r>
          </a:p>
        </p:txBody>
      </p:sp>
      <p:sp>
        <p:nvSpPr>
          <p:cNvPr id="28691" name="Text Box 19"/>
          <p:cNvSpPr txBox="1">
            <a:spLocks noChangeArrowheads="1"/>
          </p:cNvSpPr>
          <p:nvPr/>
        </p:nvSpPr>
        <p:spPr bwMode="auto">
          <a:xfrm>
            <a:off x="2928938" y="4500563"/>
            <a:ext cx="8620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solidFill>
                  <a:srgbClr val="FF0000"/>
                </a:solidFill>
                <a:latin typeface="Times New Roman" pitchFamily="18" charset="0"/>
              </a:rPr>
              <a:t>о</a:t>
            </a:r>
          </a:p>
        </p:txBody>
      </p:sp>
      <p:sp>
        <p:nvSpPr>
          <p:cNvPr id="28692" name="Text Box 20"/>
          <p:cNvSpPr txBox="1">
            <a:spLocks noChangeArrowheads="1"/>
          </p:cNvSpPr>
          <p:nvPr/>
        </p:nvSpPr>
        <p:spPr bwMode="auto">
          <a:xfrm>
            <a:off x="2928938" y="4857750"/>
            <a:ext cx="7191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solidFill>
                  <a:srgbClr val="FF0000"/>
                </a:solidFill>
                <a:latin typeface="Times New Roman" pitchFamily="18" charset="0"/>
              </a:rPr>
              <a:t>  о</a:t>
            </a:r>
          </a:p>
        </p:txBody>
      </p:sp>
      <p:sp>
        <p:nvSpPr>
          <p:cNvPr id="28693" name="Text Box 21"/>
          <p:cNvSpPr txBox="1">
            <a:spLocks noChangeArrowheads="1"/>
          </p:cNvSpPr>
          <p:nvPr/>
        </p:nvSpPr>
        <p:spPr bwMode="auto">
          <a:xfrm>
            <a:off x="3000375" y="5286375"/>
            <a:ext cx="7191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solidFill>
                  <a:srgbClr val="FF0000"/>
                </a:solidFill>
                <a:latin typeface="Times New Roman" pitchFamily="18" charset="0"/>
              </a:rPr>
              <a:t>ё</a:t>
            </a:r>
          </a:p>
        </p:txBody>
      </p:sp>
      <p:sp>
        <p:nvSpPr>
          <p:cNvPr id="28694" name="Text Box 22"/>
          <p:cNvSpPr txBox="1">
            <a:spLocks noChangeArrowheads="1"/>
          </p:cNvSpPr>
          <p:nvPr/>
        </p:nvSpPr>
        <p:spPr bwMode="auto">
          <a:xfrm>
            <a:off x="3000375" y="5643563"/>
            <a:ext cx="7191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solidFill>
                  <a:srgbClr val="FF0000"/>
                </a:solidFill>
                <a:latin typeface="Times New Roman" pitchFamily="18" charset="0"/>
              </a:rPr>
              <a:t>ё</a:t>
            </a:r>
          </a:p>
        </p:txBody>
      </p:sp>
      <p:sp>
        <p:nvSpPr>
          <p:cNvPr id="28698" name="Text Box 26"/>
          <p:cNvSpPr txBox="1">
            <a:spLocks noChangeArrowheads="1"/>
          </p:cNvSpPr>
          <p:nvPr/>
        </p:nvSpPr>
        <p:spPr bwMode="auto">
          <a:xfrm>
            <a:off x="2928938" y="1357313"/>
            <a:ext cx="7191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solidFill>
                  <a:srgbClr val="FF0000"/>
                </a:solidFill>
                <a:latin typeface="Times New Roman" pitchFamily="18" charset="0"/>
              </a:rPr>
              <a:t>ё</a:t>
            </a:r>
          </a:p>
        </p:txBody>
      </p:sp>
      <p:sp>
        <p:nvSpPr>
          <p:cNvPr id="28699" name="Text Box 27"/>
          <p:cNvSpPr txBox="1">
            <a:spLocks noChangeArrowheads="1"/>
          </p:cNvSpPr>
          <p:nvPr/>
        </p:nvSpPr>
        <p:spPr bwMode="auto">
          <a:xfrm>
            <a:off x="3000375" y="2286000"/>
            <a:ext cx="7191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solidFill>
                  <a:srgbClr val="FF0000"/>
                </a:solidFill>
                <a:latin typeface="Times New Roman" pitchFamily="18" charset="0"/>
              </a:rPr>
              <a:t>о</a:t>
            </a:r>
          </a:p>
        </p:txBody>
      </p:sp>
      <p:sp>
        <p:nvSpPr>
          <p:cNvPr id="28700" name="Text Box 28"/>
          <p:cNvSpPr txBox="1">
            <a:spLocks noChangeArrowheads="1"/>
          </p:cNvSpPr>
          <p:nvPr/>
        </p:nvSpPr>
        <p:spPr bwMode="auto">
          <a:xfrm>
            <a:off x="3000375" y="2643188"/>
            <a:ext cx="7191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solidFill>
                  <a:srgbClr val="FF0000"/>
                </a:solidFill>
                <a:latin typeface="Times New Roman" pitchFamily="18" charset="0"/>
              </a:rPr>
              <a:t>о</a:t>
            </a:r>
          </a:p>
        </p:txBody>
      </p:sp>
      <p:sp>
        <p:nvSpPr>
          <p:cNvPr id="28702" name="Text Box 30"/>
          <p:cNvSpPr txBox="1">
            <a:spLocks noChangeArrowheads="1"/>
          </p:cNvSpPr>
          <p:nvPr/>
        </p:nvSpPr>
        <p:spPr bwMode="auto">
          <a:xfrm>
            <a:off x="2928938" y="1785938"/>
            <a:ext cx="7191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solidFill>
                  <a:srgbClr val="FF0000"/>
                </a:solidFill>
                <a:latin typeface="Times New Roman" pitchFamily="18" charset="0"/>
              </a:rPr>
              <a:t> ё</a:t>
            </a:r>
          </a:p>
        </p:txBody>
      </p:sp>
      <p:sp>
        <p:nvSpPr>
          <p:cNvPr id="28708" name="Text Box 36"/>
          <p:cNvSpPr txBox="1">
            <a:spLocks noChangeArrowheads="1"/>
          </p:cNvSpPr>
          <p:nvPr/>
        </p:nvSpPr>
        <p:spPr bwMode="auto">
          <a:xfrm>
            <a:off x="7429500" y="4000500"/>
            <a:ext cx="576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solidFill>
                  <a:srgbClr val="FF0000"/>
                </a:solidFill>
                <a:latin typeface="Times New Roman" pitchFamily="18" charset="0"/>
              </a:rPr>
              <a:t>ё</a:t>
            </a:r>
          </a:p>
        </p:txBody>
      </p:sp>
      <p:sp>
        <p:nvSpPr>
          <p:cNvPr id="28709" name="Text Box 37"/>
          <p:cNvSpPr txBox="1">
            <a:spLocks noChangeArrowheads="1"/>
          </p:cNvSpPr>
          <p:nvPr/>
        </p:nvSpPr>
        <p:spPr bwMode="auto">
          <a:xfrm>
            <a:off x="7380288" y="1341438"/>
            <a:ext cx="5762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solidFill>
                  <a:srgbClr val="FF0000"/>
                </a:solidFill>
                <a:latin typeface="Times New Roman" pitchFamily="18" charset="0"/>
              </a:rPr>
              <a:t>ё</a:t>
            </a:r>
          </a:p>
        </p:txBody>
      </p:sp>
      <p:sp>
        <p:nvSpPr>
          <p:cNvPr id="28710" name="Text Box 38"/>
          <p:cNvSpPr txBox="1">
            <a:spLocks noChangeArrowheads="1"/>
          </p:cNvSpPr>
          <p:nvPr/>
        </p:nvSpPr>
        <p:spPr bwMode="auto">
          <a:xfrm>
            <a:off x="7358063" y="4786313"/>
            <a:ext cx="5762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solidFill>
                  <a:srgbClr val="FF0000"/>
                </a:solidFill>
                <a:latin typeface="Times New Roman" pitchFamily="18" charset="0"/>
              </a:rPr>
              <a:t>ё</a:t>
            </a:r>
          </a:p>
        </p:txBody>
      </p:sp>
      <p:sp>
        <p:nvSpPr>
          <p:cNvPr id="28711" name="Text Box 39"/>
          <p:cNvSpPr txBox="1">
            <a:spLocks noChangeArrowheads="1"/>
          </p:cNvSpPr>
          <p:nvPr/>
        </p:nvSpPr>
        <p:spPr bwMode="auto">
          <a:xfrm>
            <a:off x="7429500" y="4357688"/>
            <a:ext cx="5762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solidFill>
                  <a:srgbClr val="FF0000"/>
                </a:solidFill>
                <a:latin typeface="Times New Roman" pitchFamily="18" charset="0"/>
              </a:rPr>
              <a:t>о</a:t>
            </a:r>
          </a:p>
        </p:txBody>
      </p:sp>
      <p:sp>
        <p:nvSpPr>
          <p:cNvPr id="28712" name="Text Box 40"/>
          <p:cNvSpPr txBox="1">
            <a:spLocks noChangeArrowheads="1"/>
          </p:cNvSpPr>
          <p:nvPr/>
        </p:nvSpPr>
        <p:spPr bwMode="auto">
          <a:xfrm>
            <a:off x="7358063" y="5214938"/>
            <a:ext cx="5762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solidFill>
                  <a:srgbClr val="FF0000"/>
                </a:solidFill>
                <a:latin typeface="Times New Roman" pitchFamily="18" charset="0"/>
              </a:rPr>
              <a:t>ё</a:t>
            </a:r>
          </a:p>
        </p:txBody>
      </p:sp>
      <p:sp>
        <p:nvSpPr>
          <p:cNvPr id="28713" name="Text Box 41"/>
          <p:cNvSpPr txBox="1">
            <a:spLocks noChangeArrowheads="1"/>
          </p:cNvSpPr>
          <p:nvPr/>
        </p:nvSpPr>
        <p:spPr bwMode="auto">
          <a:xfrm>
            <a:off x="7429500" y="1785938"/>
            <a:ext cx="5762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solidFill>
                  <a:srgbClr val="FF0000"/>
                </a:solidFill>
                <a:latin typeface="Times New Roman" pitchFamily="18" charset="0"/>
              </a:rPr>
              <a:t>о</a:t>
            </a:r>
          </a:p>
        </p:txBody>
      </p:sp>
      <p:sp>
        <p:nvSpPr>
          <p:cNvPr id="28714" name="Text Box 42"/>
          <p:cNvSpPr txBox="1">
            <a:spLocks noChangeArrowheads="1"/>
          </p:cNvSpPr>
          <p:nvPr/>
        </p:nvSpPr>
        <p:spPr bwMode="auto">
          <a:xfrm>
            <a:off x="7358063" y="2286000"/>
            <a:ext cx="5762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solidFill>
                  <a:srgbClr val="FF0000"/>
                </a:solidFill>
                <a:latin typeface="Times New Roman" pitchFamily="18" charset="0"/>
              </a:rPr>
              <a:t>о</a:t>
            </a:r>
          </a:p>
        </p:txBody>
      </p:sp>
      <p:sp>
        <p:nvSpPr>
          <p:cNvPr id="28715" name="Text Box 43"/>
          <p:cNvSpPr txBox="1">
            <a:spLocks noChangeArrowheads="1"/>
          </p:cNvSpPr>
          <p:nvPr/>
        </p:nvSpPr>
        <p:spPr bwMode="auto">
          <a:xfrm>
            <a:off x="7358063" y="2643188"/>
            <a:ext cx="5762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solidFill>
                  <a:srgbClr val="FF0000"/>
                </a:solidFill>
                <a:latin typeface="Times New Roman" pitchFamily="18" charset="0"/>
              </a:rPr>
              <a:t>ё</a:t>
            </a:r>
          </a:p>
        </p:txBody>
      </p:sp>
      <p:sp>
        <p:nvSpPr>
          <p:cNvPr id="28716" name="Text Box 44"/>
          <p:cNvSpPr txBox="1">
            <a:spLocks noChangeArrowheads="1"/>
          </p:cNvSpPr>
          <p:nvPr/>
        </p:nvSpPr>
        <p:spPr bwMode="auto">
          <a:xfrm>
            <a:off x="7358063" y="3071813"/>
            <a:ext cx="5762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solidFill>
                  <a:srgbClr val="FF0000"/>
                </a:solidFill>
                <a:latin typeface="Times New Roman" pitchFamily="18" charset="0"/>
              </a:rPr>
              <a:t>о</a:t>
            </a:r>
          </a:p>
        </p:txBody>
      </p:sp>
      <p:sp>
        <p:nvSpPr>
          <p:cNvPr id="28717" name="Text Box 45"/>
          <p:cNvSpPr txBox="1">
            <a:spLocks noChangeArrowheads="1"/>
          </p:cNvSpPr>
          <p:nvPr/>
        </p:nvSpPr>
        <p:spPr bwMode="auto">
          <a:xfrm>
            <a:off x="7358063" y="3500438"/>
            <a:ext cx="5762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solidFill>
                  <a:srgbClr val="FF0000"/>
                </a:solidFill>
                <a:latin typeface="Times New Roman" pitchFamily="18" charset="0"/>
              </a:rPr>
              <a:t>ё</a:t>
            </a:r>
          </a:p>
        </p:txBody>
      </p:sp>
      <p:sp>
        <p:nvSpPr>
          <p:cNvPr id="28718" name="Text Box 46"/>
          <p:cNvSpPr txBox="1">
            <a:spLocks noChangeArrowheads="1"/>
          </p:cNvSpPr>
          <p:nvPr/>
        </p:nvSpPr>
        <p:spPr bwMode="auto">
          <a:xfrm>
            <a:off x="7380288" y="908050"/>
            <a:ext cx="5762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solidFill>
                  <a:srgbClr val="FF0000"/>
                </a:solidFill>
                <a:latin typeface="Times New Roman" pitchFamily="18" charset="0"/>
              </a:rPr>
              <a:t>о</a:t>
            </a:r>
          </a:p>
        </p:txBody>
      </p:sp>
      <p:sp>
        <p:nvSpPr>
          <p:cNvPr id="39" name="Прямоугольник 38"/>
          <p:cNvSpPr>
            <a:spLocks noChangeArrowheads="1"/>
          </p:cNvSpPr>
          <p:nvPr/>
        </p:nvSpPr>
        <p:spPr bwMode="auto">
          <a:xfrm>
            <a:off x="7500938" y="5572125"/>
            <a:ext cx="2873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solidFill>
                  <a:srgbClr val="FF0000"/>
                </a:solidFill>
                <a:latin typeface="Times New Roman" pitchFamily="18" charset="0"/>
              </a:rPr>
              <a:t>ё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7" grpId="0"/>
      <p:bldP spid="28688" grpId="0"/>
      <p:bldP spid="28689" grpId="0"/>
      <p:bldP spid="28690" grpId="0"/>
      <p:bldP spid="28691" grpId="0"/>
      <p:bldP spid="28692" grpId="0"/>
      <p:bldP spid="28693" grpId="0"/>
      <p:bldP spid="28694" grpId="0"/>
      <p:bldP spid="28698" grpId="0"/>
      <p:bldP spid="28699" grpId="0"/>
      <p:bldP spid="28700" grpId="0"/>
      <p:bldP spid="28702" grpId="0"/>
      <p:bldP spid="28708" grpId="0"/>
      <p:bldP spid="28709" grpId="0"/>
      <p:bldP spid="28710" grpId="0"/>
      <p:bldP spid="28711" grpId="0"/>
      <p:bldP spid="28712" grpId="0"/>
      <p:bldP spid="28713" grpId="0"/>
      <p:bldP spid="28714" grpId="0"/>
      <p:bldP spid="28715" grpId="0"/>
      <p:bldP spid="28716" grpId="0"/>
      <p:bldP spid="28717" grpId="0"/>
      <p:bldP spid="28718" grpId="0"/>
      <p:bldP spid="3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>
                <a:solidFill>
                  <a:srgbClr val="0070C0"/>
                </a:solidFill>
              </a:rPr>
              <a:t>Прочитайте слова, чётко проговаривая голосом ударные слоги</a:t>
            </a:r>
            <a:endParaRPr lang="ru-RU" sz="3600" dirty="0">
              <a:solidFill>
                <a:srgbClr val="0070C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28600" y="1905000"/>
            <a:ext cx="7772400" cy="4738710"/>
          </a:xfrm>
        </p:spPr>
        <p:txBody>
          <a:bodyPr/>
          <a:lstStyle/>
          <a:p>
            <a:r>
              <a:rPr lang="ru-RU" dirty="0" err="1" smtClean="0"/>
              <a:t>цОкать</a:t>
            </a:r>
            <a:r>
              <a:rPr lang="ru-RU" dirty="0" smtClean="0"/>
              <a:t>, </a:t>
            </a:r>
            <a:r>
              <a:rPr lang="ru-RU" dirty="0" err="1" smtClean="0"/>
              <a:t>плечОм</a:t>
            </a:r>
            <a:r>
              <a:rPr lang="ru-RU" dirty="0" smtClean="0"/>
              <a:t>, </a:t>
            </a:r>
            <a:r>
              <a:rPr lang="ru-RU" dirty="0" err="1" smtClean="0"/>
              <a:t>плАчем</a:t>
            </a:r>
            <a:r>
              <a:rPr lang="ru-RU" dirty="0" smtClean="0"/>
              <a:t>, </a:t>
            </a:r>
            <a:r>
              <a:rPr lang="ru-RU" dirty="0" err="1" smtClean="0"/>
              <a:t>цОколь</a:t>
            </a:r>
            <a:r>
              <a:rPr lang="ru-RU" dirty="0" smtClean="0"/>
              <a:t>, </a:t>
            </a:r>
            <a:r>
              <a:rPr lang="ru-RU" dirty="0" err="1" smtClean="0"/>
              <a:t>типАжем</a:t>
            </a:r>
            <a:r>
              <a:rPr lang="ru-RU" dirty="0" smtClean="0"/>
              <a:t>, </a:t>
            </a:r>
            <a:r>
              <a:rPr lang="ru-RU" dirty="0" err="1" smtClean="0"/>
              <a:t>тоннАжем</a:t>
            </a:r>
            <a:r>
              <a:rPr lang="ru-RU" dirty="0" smtClean="0"/>
              <a:t>, </a:t>
            </a:r>
            <a:r>
              <a:rPr lang="ru-RU" dirty="0" err="1" smtClean="0"/>
              <a:t>цОкот</a:t>
            </a:r>
            <a:r>
              <a:rPr lang="ru-RU" dirty="0" smtClean="0"/>
              <a:t>, </a:t>
            </a:r>
            <a:r>
              <a:rPr lang="ru-RU" dirty="0" err="1" smtClean="0"/>
              <a:t>хронометрАжем</a:t>
            </a:r>
            <a:r>
              <a:rPr lang="ru-RU" dirty="0" smtClean="0"/>
              <a:t>, Иваном </a:t>
            </a:r>
            <a:r>
              <a:rPr lang="ru-RU" dirty="0" err="1" smtClean="0"/>
              <a:t>ПетрОвичем</a:t>
            </a:r>
            <a:r>
              <a:rPr lang="ru-RU" dirty="0" smtClean="0"/>
              <a:t>, </a:t>
            </a:r>
            <a:r>
              <a:rPr lang="ru-RU" dirty="0" err="1" smtClean="0"/>
              <a:t>колЮче</a:t>
            </a:r>
            <a:r>
              <a:rPr lang="ru-RU" dirty="0" smtClean="0"/>
              <a:t>, </a:t>
            </a:r>
            <a:r>
              <a:rPr lang="ru-RU" dirty="0" err="1" smtClean="0"/>
              <a:t>цокотАть</a:t>
            </a:r>
            <a:r>
              <a:rPr lang="ru-RU" dirty="0" smtClean="0"/>
              <a:t>, </a:t>
            </a:r>
            <a:r>
              <a:rPr lang="ru-RU" dirty="0" err="1" smtClean="0"/>
              <a:t>певУче</a:t>
            </a:r>
            <a:r>
              <a:rPr lang="ru-RU" dirty="0" smtClean="0"/>
              <a:t>, </a:t>
            </a:r>
            <a:r>
              <a:rPr lang="ru-RU" dirty="0" err="1" smtClean="0"/>
              <a:t>свечОй</a:t>
            </a:r>
            <a:r>
              <a:rPr lang="ru-RU" dirty="0" smtClean="0"/>
              <a:t>, нет </a:t>
            </a:r>
            <a:r>
              <a:rPr lang="ru-RU" dirty="0" err="1" smtClean="0"/>
              <a:t>свечЕй</a:t>
            </a:r>
            <a:r>
              <a:rPr lang="ru-RU" dirty="0" smtClean="0"/>
              <a:t>, </a:t>
            </a:r>
            <a:r>
              <a:rPr lang="ru-RU" dirty="0" err="1" smtClean="0"/>
              <a:t>ножОм</a:t>
            </a:r>
            <a:r>
              <a:rPr lang="ru-RU" dirty="0" smtClean="0"/>
              <a:t>, много </a:t>
            </a:r>
            <a:r>
              <a:rPr lang="ru-RU" dirty="0" err="1" smtClean="0"/>
              <a:t>ножЕй</a:t>
            </a:r>
            <a:r>
              <a:rPr lang="ru-RU" dirty="0" smtClean="0"/>
              <a:t>, </a:t>
            </a:r>
            <a:r>
              <a:rPr lang="ru-RU" dirty="0" err="1" smtClean="0"/>
              <a:t>крыльцО</a:t>
            </a:r>
            <a:r>
              <a:rPr lang="ru-RU" dirty="0" smtClean="0"/>
              <a:t>, </a:t>
            </a:r>
            <a:r>
              <a:rPr lang="ru-RU" dirty="0" err="1" smtClean="0"/>
              <a:t>цокотАние</a:t>
            </a:r>
            <a:r>
              <a:rPr lang="ru-RU" dirty="0" smtClean="0"/>
              <a:t>, </a:t>
            </a:r>
            <a:r>
              <a:rPr lang="ru-RU" dirty="0" err="1" smtClean="0"/>
              <a:t>деревцО</a:t>
            </a:r>
            <a:r>
              <a:rPr lang="ru-RU" dirty="0" smtClean="0"/>
              <a:t>, </a:t>
            </a:r>
            <a:r>
              <a:rPr lang="ru-RU" dirty="0" err="1" smtClean="0"/>
              <a:t>дЕревце</a:t>
            </a:r>
            <a:r>
              <a:rPr lang="ru-RU" dirty="0" smtClean="0"/>
              <a:t>, </a:t>
            </a:r>
            <a:r>
              <a:rPr lang="ru-RU" dirty="0" err="1" smtClean="0"/>
              <a:t>рЫльце</a:t>
            </a:r>
            <a:r>
              <a:rPr lang="ru-RU" dirty="0" smtClean="0"/>
              <a:t>, </a:t>
            </a:r>
            <a:r>
              <a:rPr lang="ru-RU" dirty="0" err="1" smtClean="0"/>
              <a:t>цокотУха</a:t>
            </a:r>
            <a:r>
              <a:rPr lang="ru-RU" dirty="0" smtClean="0"/>
              <a:t>, </a:t>
            </a:r>
            <a:r>
              <a:rPr lang="ru-RU" dirty="0" err="1" smtClean="0"/>
              <a:t>творцОм</a:t>
            </a:r>
            <a:r>
              <a:rPr lang="ru-RU" dirty="0" smtClean="0"/>
              <a:t>, </a:t>
            </a:r>
            <a:r>
              <a:rPr lang="ru-RU" dirty="0" err="1" smtClean="0"/>
              <a:t>сЕрдцем</a:t>
            </a:r>
            <a:r>
              <a:rPr lang="ru-RU" dirty="0" smtClean="0"/>
              <a:t>, </a:t>
            </a:r>
            <a:r>
              <a:rPr lang="ru-RU" dirty="0" err="1" smtClean="0"/>
              <a:t>хитрецОй</a:t>
            </a:r>
            <a:r>
              <a:rPr lang="ru-RU" dirty="0" smtClean="0"/>
              <a:t>, </a:t>
            </a:r>
            <a:r>
              <a:rPr lang="ru-RU" dirty="0" err="1" smtClean="0"/>
              <a:t>двЕрцей</a:t>
            </a:r>
            <a:r>
              <a:rPr lang="ru-RU" dirty="0" smtClean="0"/>
              <a:t>, </a:t>
            </a:r>
            <a:r>
              <a:rPr lang="ru-RU" dirty="0" err="1" smtClean="0"/>
              <a:t>гЕрцог</a:t>
            </a:r>
            <a:r>
              <a:rPr lang="ru-RU" dirty="0" smtClean="0"/>
              <a:t>, </a:t>
            </a:r>
            <a:r>
              <a:rPr lang="ru-RU" dirty="0" err="1" smtClean="0"/>
              <a:t>герцогИня</a:t>
            </a:r>
            <a:r>
              <a:rPr lang="ru-RU" dirty="0" smtClean="0"/>
              <a:t>, </a:t>
            </a:r>
            <a:r>
              <a:rPr lang="ru-RU" dirty="0" err="1" smtClean="0"/>
              <a:t>окольцевАть</a:t>
            </a:r>
            <a:r>
              <a:rPr lang="ru-RU" dirty="0" smtClean="0"/>
              <a:t>, </a:t>
            </a:r>
            <a:r>
              <a:rPr lang="ru-RU" dirty="0" err="1" smtClean="0"/>
              <a:t>вытанцОвывать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Домашнее задание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Упражнение 82 (письмен., </a:t>
            </a:r>
            <a:r>
              <a:rPr lang="ru-RU" dirty="0" smtClean="0"/>
              <a:t>в</a:t>
            </a:r>
            <a:r>
              <a:rPr lang="ru-RU" dirty="0" smtClean="0"/>
              <a:t> таблицу)</a:t>
            </a:r>
          </a:p>
          <a:p>
            <a:r>
              <a:rPr lang="ru-RU" dirty="0" smtClean="0"/>
              <a:t>Составьте словосочетания с заимствованными словами ШОКОЛАД, ШОССЕ, ЖОКЕЙ, ШОФЁР, ЖОНГЛЁР.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7772400" cy="928688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Рефлексия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928688"/>
            <a:ext cx="7772400" cy="5091112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sz="2800" dirty="0" smtClean="0"/>
              <a:t>  - Какой «сигнал» подсказывает нам ,что в слове орфограмма?</a:t>
            </a:r>
          </a:p>
          <a:p>
            <a:pPr eaLnBrk="1" hangingPunct="1">
              <a:buFontTx/>
              <a:buNone/>
              <a:defRPr/>
            </a:pPr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(шипящий звук)</a:t>
            </a:r>
          </a:p>
          <a:p>
            <a:pPr eaLnBrk="1" hangingPunct="1">
              <a:buFontTx/>
              <a:buNone/>
              <a:defRPr/>
            </a:pPr>
            <a:r>
              <a:rPr lang="ru-RU" sz="2800" dirty="0" smtClean="0"/>
              <a:t>  - От чего зависит выбор орфограммы в корне?</a:t>
            </a:r>
          </a:p>
          <a:p>
            <a:pPr eaLnBrk="1" hangingPunct="1">
              <a:buFontTx/>
              <a:buNone/>
              <a:defRPr/>
            </a:pPr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(от наличия чередования в корне Е//Ё</a:t>
            </a:r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  <a:p>
            <a:pPr eaLnBrk="1" hangingPunct="1">
              <a:buFontTx/>
              <a:buNone/>
              <a:defRPr/>
            </a:pPr>
            <a:r>
              <a:rPr lang="ru-RU" sz="2800" dirty="0" smtClean="0"/>
              <a:t>  </a:t>
            </a:r>
            <a:r>
              <a:rPr lang="ru-RU" sz="2800" dirty="0" smtClean="0"/>
              <a:t>- Что мы должны знать и уметь ,чтобы пользоваться правилом? </a:t>
            </a:r>
          </a:p>
          <a:p>
            <a:pPr eaLnBrk="1" hangingPunct="1">
              <a:defRPr/>
            </a:pPr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(части речи, части слова, уметь подбирать однокоренные  слова)</a:t>
            </a:r>
          </a:p>
          <a:p>
            <a:pPr eaLnBrk="1" hangingPunct="1">
              <a:defRPr/>
            </a:pPr>
            <a:endParaRPr lang="ru-RU" sz="2800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defRPr/>
            </a:pPr>
            <a:endParaRPr lang="ru-RU" sz="28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468313" y="1125538"/>
            <a:ext cx="8135937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6000" b="1" i="1" dirty="0" smtClean="0">
                <a:solidFill>
                  <a:srgbClr val="009900"/>
                </a:solidFill>
                <a:latin typeface="Comic Sans MS" pitchFamily="66" charset="0"/>
              </a:rPr>
              <a:t>Спасибо за урок!</a:t>
            </a:r>
            <a:endParaRPr lang="ru-RU" sz="6000" b="1" i="1" dirty="0">
              <a:solidFill>
                <a:srgbClr val="009900"/>
              </a:solidFill>
              <a:latin typeface="Comic Sans MS" pitchFamily="66" charset="0"/>
            </a:endParaRPr>
          </a:p>
        </p:txBody>
      </p:sp>
      <p:pic>
        <p:nvPicPr>
          <p:cNvPr id="14339" name="Рисунок 2" descr="ученик2.wm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5" y="3214688"/>
            <a:ext cx="1428750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Как правильно написать?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2022475" y="2708275"/>
            <a:ext cx="2519363" cy="7493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или  пчёлка?</a:t>
            </a:r>
          </a:p>
        </p:txBody>
      </p:sp>
      <p:pic>
        <p:nvPicPr>
          <p:cNvPr id="5124" name="Picture 4" descr="antn02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CFEFC"/>
              </a:clrFrom>
              <a:clrTo>
                <a:srgbClr val="FCFE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67288" y="3371850"/>
            <a:ext cx="4176712" cy="348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Rectangle 6"/>
          <p:cNvSpPr>
            <a:spLocks noChangeArrowheads="1"/>
          </p:cNvSpPr>
          <p:nvPr/>
        </p:nvSpPr>
        <p:spPr bwMode="auto">
          <a:xfrm>
            <a:off x="365125" y="1900238"/>
            <a:ext cx="29829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Times New Roman" pitchFamily="18" charset="0"/>
              </a:rPr>
              <a:t>Шолковый или</a:t>
            </a:r>
          </a:p>
        </p:txBody>
      </p:sp>
      <p:sp>
        <p:nvSpPr>
          <p:cNvPr id="5126" name="Rectangle 8"/>
          <p:cNvSpPr>
            <a:spLocks noChangeArrowheads="1"/>
          </p:cNvSpPr>
          <p:nvPr/>
        </p:nvSpPr>
        <p:spPr bwMode="auto">
          <a:xfrm>
            <a:off x="3389313" y="1916113"/>
            <a:ext cx="23352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3200">
                <a:latin typeface="Times New Roman" pitchFamily="18" charset="0"/>
              </a:rPr>
              <a:t>шёлковый?</a:t>
            </a:r>
          </a:p>
        </p:txBody>
      </p:sp>
      <p:sp>
        <p:nvSpPr>
          <p:cNvPr id="5127" name="Rectangle 10"/>
          <p:cNvSpPr>
            <a:spLocks noChangeArrowheads="1"/>
          </p:cNvSpPr>
          <p:nvPr/>
        </p:nvSpPr>
        <p:spPr bwMode="auto">
          <a:xfrm>
            <a:off x="349250" y="4302125"/>
            <a:ext cx="12541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Times New Roman" pitchFamily="18" charset="0"/>
              </a:rPr>
              <a:t>жокей</a:t>
            </a:r>
          </a:p>
        </p:txBody>
      </p:sp>
      <p:sp>
        <p:nvSpPr>
          <p:cNvPr id="5128" name="Rectangle 12"/>
          <p:cNvSpPr>
            <a:spLocks noChangeArrowheads="1"/>
          </p:cNvSpPr>
          <p:nvPr/>
        </p:nvSpPr>
        <p:spPr bwMode="auto">
          <a:xfrm>
            <a:off x="2278063" y="4302125"/>
            <a:ext cx="21717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3200">
                <a:latin typeface="Times New Roman" pitchFamily="18" charset="0"/>
              </a:rPr>
              <a:t>или жёкей?</a:t>
            </a:r>
          </a:p>
        </p:txBody>
      </p:sp>
      <p:sp>
        <p:nvSpPr>
          <p:cNvPr id="5129" name="Rectangle 14"/>
          <p:cNvSpPr>
            <a:spLocks noChangeArrowheads="1"/>
          </p:cNvSpPr>
          <p:nvPr/>
        </p:nvSpPr>
        <p:spPr bwMode="auto">
          <a:xfrm>
            <a:off x="325438" y="3478213"/>
            <a:ext cx="16240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Times New Roman" pitchFamily="18" charset="0"/>
              </a:rPr>
              <a:t>жонглёр</a:t>
            </a:r>
          </a:p>
        </p:txBody>
      </p:sp>
      <p:sp>
        <p:nvSpPr>
          <p:cNvPr id="5130" name="Rectangle 16"/>
          <p:cNvSpPr>
            <a:spLocks noChangeArrowheads="1"/>
          </p:cNvSpPr>
          <p:nvPr/>
        </p:nvSpPr>
        <p:spPr bwMode="auto">
          <a:xfrm>
            <a:off x="2309813" y="3500438"/>
            <a:ext cx="33115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Times New Roman" pitchFamily="18" charset="0"/>
              </a:rPr>
              <a:t>или жёнглёр?</a:t>
            </a:r>
          </a:p>
        </p:txBody>
      </p:sp>
      <p:sp>
        <p:nvSpPr>
          <p:cNvPr id="5131" name="Rectangle 18"/>
          <p:cNvSpPr>
            <a:spLocks noChangeArrowheads="1"/>
          </p:cNvSpPr>
          <p:nvPr/>
        </p:nvSpPr>
        <p:spPr bwMode="auto">
          <a:xfrm>
            <a:off x="365125" y="2668588"/>
            <a:ext cx="14684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Times New Roman" pitchFamily="18" charset="0"/>
              </a:rPr>
              <a:t>Пчолка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b="1" i="1" dirty="0" smtClean="0">
                <a:solidFill>
                  <a:srgbClr val="660033"/>
                </a:solidFill>
                <a:latin typeface="+mn-lt"/>
              </a:rPr>
              <a:t>О-Е-Ё после шипящих в корне слова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8429625" cy="499745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2400" b="1" i="1" smtClean="0">
                <a:solidFill>
                  <a:srgbClr val="660033"/>
                </a:solidFill>
                <a:latin typeface="Georgia" pitchFamily="18" charset="0"/>
              </a:rPr>
              <a:t>изменить слово, подобрать однокоренное</a:t>
            </a:r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>
            <a:off x="857250" y="2286000"/>
            <a:ext cx="6643688" cy="460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214313" y="2714625"/>
            <a:ext cx="1785937" cy="1754188"/>
          </a:xfrm>
          <a:prstGeom prst="rect">
            <a:avLst/>
          </a:prstGeom>
          <a:solidFill>
            <a:schemeClr val="bg1">
              <a:lumMod val="90000"/>
            </a:schemeClr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400" b="1" i="1" dirty="0">
                <a:latin typeface="+mj-lt"/>
              </a:rPr>
              <a:t>Есть чередование</a:t>
            </a:r>
          </a:p>
          <a:p>
            <a:pPr algn="ctr">
              <a:spcBef>
                <a:spcPct val="50000"/>
              </a:spcBef>
              <a:defRPr/>
            </a:pPr>
            <a:r>
              <a:rPr lang="ru-RU" sz="2400" b="1" i="1" dirty="0">
                <a:latin typeface="+mj-lt"/>
              </a:rPr>
              <a:t>Ё </a:t>
            </a:r>
            <a:r>
              <a:rPr lang="en-US" sz="2400" b="1" i="1" dirty="0">
                <a:latin typeface="+mj-lt"/>
              </a:rPr>
              <a:t>//</a:t>
            </a:r>
            <a:r>
              <a:rPr lang="ru-RU" sz="2400" b="1" i="1" dirty="0">
                <a:latin typeface="+mj-lt"/>
              </a:rPr>
              <a:t> Е</a:t>
            </a:r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6357938" y="2714625"/>
            <a:ext cx="1785937" cy="1754188"/>
          </a:xfrm>
          <a:prstGeom prst="rect">
            <a:avLst/>
          </a:prstGeom>
          <a:solidFill>
            <a:schemeClr val="bg1">
              <a:lumMod val="90000"/>
            </a:schemeClr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400" b="1" i="1" dirty="0">
                <a:latin typeface="+mj-lt"/>
              </a:rPr>
              <a:t>Нет чередования</a:t>
            </a:r>
          </a:p>
          <a:p>
            <a:pPr algn="ctr">
              <a:spcBef>
                <a:spcPct val="50000"/>
              </a:spcBef>
              <a:defRPr/>
            </a:pPr>
            <a:r>
              <a:rPr lang="ru-RU" sz="2400" b="1" i="1" dirty="0">
                <a:latin typeface="+mj-lt"/>
              </a:rPr>
              <a:t>Ё </a:t>
            </a:r>
            <a:r>
              <a:rPr lang="en-US" sz="2400" b="1" i="1" dirty="0">
                <a:latin typeface="+mj-lt"/>
              </a:rPr>
              <a:t>//</a:t>
            </a:r>
            <a:r>
              <a:rPr lang="ru-RU" sz="2400" b="1" i="1" dirty="0">
                <a:latin typeface="+mj-lt"/>
              </a:rPr>
              <a:t> Е</a:t>
            </a:r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500063" y="4857750"/>
            <a:ext cx="1008062" cy="1016000"/>
          </a:xfrm>
          <a:prstGeom prst="rect">
            <a:avLst/>
          </a:prstGeom>
          <a:solidFill>
            <a:schemeClr val="bg1">
              <a:lumMod val="90000"/>
            </a:schemeClr>
          </a:solidFill>
          <a:ln w="57150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6000" b="1" i="1" dirty="0">
                <a:solidFill>
                  <a:srgbClr val="C00000"/>
                </a:solidFill>
                <a:latin typeface="+mj-lt"/>
              </a:rPr>
              <a:t>Ё</a:t>
            </a:r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6858000" y="4857750"/>
            <a:ext cx="1008063" cy="1016000"/>
          </a:xfrm>
          <a:prstGeom prst="rect">
            <a:avLst/>
          </a:prstGeom>
          <a:solidFill>
            <a:schemeClr val="bg1">
              <a:lumMod val="90000"/>
            </a:schemeClr>
          </a:solidFill>
          <a:ln w="57150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6000" b="1" i="1" dirty="0">
                <a:solidFill>
                  <a:srgbClr val="C00000"/>
                </a:solidFill>
                <a:latin typeface="+mn-lt"/>
              </a:rPr>
              <a:t>О</a:t>
            </a:r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2071688" y="2928938"/>
            <a:ext cx="2303462" cy="3662362"/>
          </a:xfrm>
          <a:prstGeom prst="rect">
            <a:avLst/>
          </a:prstGeom>
          <a:solidFill>
            <a:schemeClr val="bg1">
              <a:lumMod val="90000"/>
            </a:schemeClr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600" b="1" dirty="0">
                <a:latin typeface="+mn-lt"/>
              </a:rPr>
              <a:t>Ж</a:t>
            </a:r>
            <a:r>
              <a:rPr lang="ru-RU" sz="1600" b="1" dirty="0">
                <a:solidFill>
                  <a:srgbClr val="C00000"/>
                </a:solidFill>
                <a:latin typeface="+mn-lt"/>
              </a:rPr>
              <a:t>ё</a:t>
            </a:r>
            <a:r>
              <a:rPr lang="ru-RU" sz="1600" b="1" dirty="0">
                <a:latin typeface="+mn-lt"/>
              </a:rPr>
              <a:t>лоб – ж</a:t>
            </a:r>
            <a:r>
              <a:rPr lang="ru-RU" sz="1600" b="1" dirty="0">
                <a:solidFill>
                  <a:srgbClr val="C00000"/>
                </a:solidFill>
                <a:latin typeface="+mn-lt"/>
              </a:rPr>
              <a:t>е</a:t>
            </a:r>
            <a:r>
              <a:rPr lang="ru-RU" sz="1600" b="1" dirty="0">
                <a:latin typeface="+mn-lt"/>
              </a:rPr>
              <a:t>лоба</a:t>
            </a:r>
          </a:p>
          <a:p>
            <a:pPr algn="ctr">
              <a:spcBef>
                <a:spcPct val="50000"/>
              </a:spcBef>
              <a:defRPr/>
            </a:pPr>
            <a:r>
              <a:rPr lang="ru-RU" sz="1600" b="1" dirty="0">
                <a:latin typeface="+mn-lt"/>
              </a:rPr>
              <a:t>Пш</a:t>
            </a:r>
            <a:r>
              <a:rPr lang="ru-RU" sz="1600" b="1" dirty="0">
                <a:solidFill>
                  <a:srgbClr val="C00000"/>
                </a:solidFill>
                <a:latin typeface="+mn-lt"/>
              </a:rPr>
              <a:t>ё</a:t>
            </a:r>
            <a:r>
              <a:rPr lang="ru-RU" sz="1600" b="1" dirty="0">
                <a:latin typeface="+mn-lt"/>
              </a:rPr>
              <a:t>нка – пш</a:t>
            </a:r>
            <a:r>
              <a:rPr lang="ru-RU" sz="1600" b="1" dirty="0">
                <a:solidFill>
                  <a:srgbClr val="C00000"/>
                </a:solidFill>
                <a:latin typeface="+mn-lt"/>
              </a:rPr>
              <a:t>е</a:t>
            </a:r>
            <a:r>
              <a:rPr lang="ru-RU" sz="1600" b="1" dirty="0">
                <a:latin typeface="+mn-lt"/>
              </a:rPr>
              <a:t>но</a:t>
            </a:r>
          </a:p>
          <a:p>
            <a:pPr algn="ctr">
              <a:spcBef>
                <a:spcPct val="50000"/>
              </a:spcBef>
              <a:defRPr/>
            </a:pPr>
            <a:r>
              <a:rPr lang="ru-RU" sz="1600" b="1" dirty="0">
                <a:latin typeface="+mn-lt"/>
              </a:rPr>
              <a:t>Деш</a:t>
            </a:r>
            <a:r>
              <a:rPr lang="ru-RU" sz="1600" b="1" dirty="0">
                <a:solidFill>
                  <a:srgbClr val="C00000"/>
                </a:solidFill>
                <a:latin typeface="+mn-lt"/>
              </a:rPr>
              <a:t>ё</a:t>
            </a:r>
            <a:r>
              <a:rPr lang="ru-RU" sz="1600" b="1" dirty="0">
                <a:latin typeface="+mn-lt"/>
              </a:rPr>
              <a:t>вый – деш</a:t>
            </a:r>
            <a:r>
              <a:rPr lang="ru-RU" sz="1600" b="1" dirty="0">
                <a:solidFill>
                  <a:srgbClr val="C00000"/>
                </a:solidFill>
                <a:latin typeface="+mn-lt"/>
              </a:rPr>
              <a:t>е</a:t>
            </a:r>
            <a:r>
              <a:rPr lang="ru-RU" sz="1600" b="1" dirty="0">
                <a:latin typeface="+mn-lt"/>
              </a:rPr>
              <a:t>визна</a:t>
            </a:r>
          </a:p>
          <a:p>
            <a:pPr algn="ctr">
              <a:spcBef>
                <a:spcPct val="50000"/>
              </a:spcBef>
              <a:defRPr/>
            </a:pPr>
            <a:r>
              <a:rPr lang="ru-RU" sz="1600" b="1" dirty="0">
                <a:latin typeface="+mn-lt"/>
              </a:rPr>
              <a:t>Ч</a:t>
            </a:r>
            <a:r>
              <a:rPr lang="ru-RU" sz="1600" b="1" dirty="0">
                <a:solidFill>
                  <a:srgbClr val="C00000"/>
                </a:solidFill>
                <a:latin typeface="+mn-lt"/>
              </a:rPr>
              <a:t>ё</a:t>
            </a:r>
            <a:r>
              <a:rPr lang="ru-RU" sz="1600" b="1" dirty="0">
                <a:latin typeface="+mn-lt"/>
              </a:rPr>
              <a:t>боты – ч</a:t>
            </a:r>
            <a:r>
              <a:rPr lang="ru-RU" sz="1600" b="1" dirty="0">
                <a:solidFill>
                  <a:srgbClr val="C00000"/>
                </a:solidFill>
                <a:latin typeface="+mn-lt"/>
              </a:rPr>
              <a:t>е</a:t>
            </a:r>
            <a:r>
              <a:rPr lang="ru-RU" sz="1600" b="1" dirty="0">
                <a:latin typeface="+mn-lt"/>
              </a:rPr>
              <a:t>ботарь</a:t>
            </a:r>
          </a:p>
          <a:p>
            <a:pPr algn="ctr">
              <a:spcBef>
                <a:spcPct val="50000"/>
              </a:spcBef>
              <a:defRPr/>
            </a:pPr>
            <a:r>
              <a:rPr lang="ru-RU" sz="1600" b="1" dirty="0">
                <a:latin typeface="+mn-lt"/>
              </a:rPr>
              <a:t>Ж</a:t>
            </a:r>
            <a:r>
              <a:rPr lang="ru-RU" sz="1600" b="1" dirty="0">
                <a:solidFill>
                  <a:srgbClr val="C00000"/>
                </a:solidFill>
                <a:latin typeface="+mn-lt"/>
              </a:rPr>
              <a:t>ё</a:t>
            </a:r>
            <a:r>
              <a:rPr lang="ru-RU" sz="1600" b="1" dirty="0">
                <a:latin typeface="+mn-lt"/>
              </a:rPr>
              <a:t>рнов – ж</a:t>
            </a:r>
            <a:r>
              <a:rPr lang="ru-RU" sz="1600" b="1" dirty="0">
                <a:solidFill>
                  <a:srgbClr val="C00000"/>
                </a:solidFill>
                <a:latin typeface="+mn-lt"/>
              </a:rPr>
              <a:t>е</a:t>
            </a:r>
            <a:r>
              <a:rPr lang="ru-RU" sz="1600" b="1" dirty="0">
                <a:latin typeface="+mn-lt"/>
              </a:rPr>
              <a:t>рнова</a:t>
            </a:r>
          </a:p>
          <a:p>
            <a:pPr algn="ctr">
              <a:spcBef>
                <a:spcPct val="50000"/>
              </a:spcBef>
              <a:defRPr/>
            </a:pPr>
            <a:r>
              <a:rPr lang="ru-RU" sz="1600" b="1" dirty="0">
                <a:latin typeface="+mn-lt"/>
              </a:rPr>
              <a:t>Печ</a:t>
            </a:r>
            <a:r>
              <a:rPr lang="ru-RU" sz="1600" b="1" dirty="0">
                <a:solidFill>
                  <a:srgbClr val="C00000"/>
                </a:solidFill>
                <a:latin typeface="+mn-lt"/>
              </a:rPr>
              <a:t>ё</a:t>
            </a:r>
            <a:r>
              <a:rPr lang="ru-RU" sz="1600" b="1" dirty="0">
                <a:latin typeface="+mn-lt"/>
              </a:rPr>
              <a:t>нка – печ</a:t>
            </a:r>
            <a:r>
              <a:rPr lang="ru-RU" sz="1600" b="1" dirty="0">
                <a:solidFill>
                  <a:srgbClr val="C00000"/>
                </a:solidFill>
                <a:latin typeface="+mn-lt"/>
              </a:rPr>
              <a:t>е</a:t>
            </a:r>
            <a:r>
              <a:rPr lang="ru-RU" sz="1600" b="1" dirty="0">
                <a:latin typeface="+mn-lt"/>
              </a:rPr>
              <a:t>нь</a:t>
            </a:r>
          </a:p>
          <a:p>
            <a:pPr algn="ctr">
              <a:spcBef>
                <a:spcPct val="50000"/>
              </a:spcBef>
              <a:defRPr/>
            </a:pPr>
            <a:r>
              <a:rPr lang="ru-RU" sz="1600" b="1" dirty="0">
                <a:latin typeface="+mn-lt"/>
              </a:rPr>
              <a:t>Нач</a:t>
            </a:r>
            <a:r>
              <a:rPr lang="ru-RU" sz="1600" b="1" dirty="0">
                <a:solidFill>
                  <a:srgbClr val="C00000"/>
                </a:solidFill>
                <a:latin typeface="+mn-lt"/>
              </a:rPr>
              <a:t>ё</a:t>
            </a:r>
            <a:r>
              <a:rPr lang="ru-RU" sz="1600" b="1" dirty="0">
                <a:latin typeface="+mn-lt"/>
              </a:rPr>
              <a:t>с – нач</a:t>
            </a:r>
            <a:r>
              <a:rPr lang="ru-RU" sz="1600" b="1" dirty="0">
                <a:solidFill>
                  <a:srgbClr val="C00000"/>
                </a:solidFill>
                <a:latin typeface="+mn-lt"/>
              </a:rPr>
              <a:t>е</a:t>
            </a:r>
            <a:r>
              <a:rPr lang="ru-RU" sz="1600" b="1" dirty="0">
                <a:latin typeface="+mn-lt"/>
              </a:rPr>
              <a:t>сать</a:t>
            </a:r>
          </a:p>
          <a:p>
            <a:pPr algn="ctr">
              <a:spcBef>
                <a:spcPct val="50000"/>
              </a:spcBef>
              <a:defRPr/>
            </a:pPr>
            <a:r>
              <a:rPr lang="ru-RU" sz="1600" b="1" dirty="0">
                <a:latin typeface="+mn-lt"/>
              </a:rPr>
              <a:t>Ш</a:t>
            </a:r>
            <a:r>
              <a:rPr lang="ru-RU" sz="1600" b="1" dirty="0">
                <a:solidFill>
                  <a:srgbClr val="C00000"/>
                </a:solidFill>
                <a:latin typeface="+mn-lt"/>
              </a:rPr>
              <a:t>ё</a:t>
            </a:r>
            <a:r>
              <a:rPr lang="ru-RU" sz="1600" b="1" dirty="0">
                <a:latin typeface="+mn-lt"/>
              </a:rPr>
              <a:t>пот – ш</a:t>
            </a:r>
            <a:r>
              <a:rPr lang="ru-RU" sz="1600" b="1" dirty="0">
                <a:solidFill>
                  <a:srgbClr val="C00000"/>
                </a:solidFill>
                <a:latin typeface="+mn-lt"/>
              </a:rPr>
              <a:t>е</a:t>
            </a:r>
            <a:r>
              <a:rPr lang="ru-RU" sz="1600" b="1" dirty="0">
                <a:latin typeface="+mn-lt"/>
              </a:rPr>
              <a:t>птать</a:t>
            </a:r>
          </a:p>
          <a:p>
            <a:pPr algn="ctr">
              <a:spcBef>
                <a:spcPct val="50000"/>
              </a:spcBef>
              <a:defRPr/>
            </a:pPr>
            <a:r>
              <a:rPr lang="ru-RU" sz="1600" b="1" dirty="0">
                <a:latin typeface="+mn-lt"/>
              </a:rPr>
              <a:t>Саж</a:t>
            </a:r>
            <a:r>
              <a:rPr lang="ru-RU" sz="1600" b="1" dirty="0">
                <a:solidFill>
                  <a:srgbClr val="C00000"/>
                </a:solidFill>
                <a:latin typeface="+mn-lt"/>
              </a:rPr>
              <a:t>ё</a:t>
            </a:r>
            <a:r>
              <a:rPr lang="ru-RU" sz="1600" b="1" dirty="0">
                <a:latin typeface="+mn-lt"/>
              </a:rPr>
              <a:t>нки – саж</a:t>
            </a:r>
            <a:r>
              <a:rPr lang="ru-RU" sz="1600" b="1" dirty="0">
                <a:solidFill>
                  <a:srgbClr val="C00000"/>
                </a:solidFill>
                <a:latin typeface="+mn-lt"/>
              </a:rPr>
              <a:t>е</a:t>
            </a:r>
            <a:r>
              <a:rPr lang="ru-RU" sz="1600" b="1" dirty="0">
                <a:latin typeface="+mn-lt"/>
              </a:rPr>
              <a:t>нь</a:t>
            </a:r>
          </a:p>
          <a:p>
            <a:pPr algn="ctr">
              <a:spcBef>
                <a:spcPct val="50000"/>
              </a:spcBef>
              <a:spcAft>
                <a:spcPct val="30000"/>
              </a:spcAft>
              <a:defRPr/>
            </a:pPr>
            <a:r>
              <a:rPr lang="ru-RU" sz="1600" b="1" dirty="0">
                <a:latin typeface="+mn-lt"/>
              </a:rPr>
              <a:t>Беч</a:t>
            </a:r>
            <a:r>
              <a:rPr lang="ru-RU" sz="1600" b="1" dirty="0">
                <a:solidFill>
                  <a:srgbClr val="C00000"/>
                </a:solidFill>
                <a:latin typeface="+mn-lt"/>
              </a:rPr>
              <a:t>ё</a:t>
            </a:r>
            <a:r>
              <a:rPr lang="ru-RU" sz="1600" b="1" dirty="0">
                <a:latin typeface="+mn-lt"/>
              </a:rPr>
              <a:t>вка – беч</a:t>
            </a:r>
            <a:r>
              <a:rPr lang="ru-RU" sz="1600" b="1" dirty="0">
                <a:solidFill>
                  <a:srgbClr val="C00000"/>
                </a:solidFill>
                <a:latin typeface="+mn-lt"/>
              </a:rPr>
              <a:t>е</a:t>
            </a:r>
            <a:r>
              <a:rPr lang="ru-RU" sz="1600" b="1" dirty="0">
                <a:latin typeface="+mn-lt"/>
              </a:rPr>
              <a:t>ва</a:t>
            </a:r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4500563" y="2928938"/>
            <a:ext cx="1784350" cy="3662362"/>
          </a:xfrm>
          <a:prstGeom prst="rect">
            <a:avLst/>
          </a:prstGeom>
          <a:solidFill>
            <a:schemeClr val="bg1">
              <a:lumMod val="90000"/>
            </a:schemeClr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600" b="1" dirty="0">
                <a:latin typeface="+mj-lt"/>
              </a:rPr>
              <a:t>Ш</a:t>
            </a:r>
            <a:r>
              <a:rPr lang="ru-RU" sz="1600" b="1" dirty="0">
                <a:solidFill>
                  <a:srgbClr val="C00000"/>
                </a:solidFill>
                <a:latin typeface="+mj-lt"/>
              </a:rPr>
              <a:t>о</a:t>
            </a:r>
            <a:r>
              <a:rPr lang="ru-RU" sz="1600" b="1" dirty="0">
                <a:latin typeface="+mj-lt"/>
              </a:rPr>
              <a:t>рох</a:t>
            </a:r>
          </a:p>
          <a:p>
            <a:pPr algn="ctr">
              <a:spcBef>
                <a:spcPct val="50000"/>
              </a:spcBef>
              <a:defRPr/>
            </a:pPr>
            <a:r>
              <a:rPr lang="ru-RU" sz="1600" b="1" dirty="0">
                <a:latin typeface="+mj-lt"/>
              </a:rPr>
              <a:t>Ш</a:t>
            </a:r>
            <a:r>
              <a:rPr lang="ru-RU" sz="1600" b="1" dirty="0">
                <a:solidFill>
                  <a:srgbClr val="C00000"/>
                </a:solidFill>
                <a:latin typeface="+mj-lt"/>
              </a:rPr>
              <a:t>о</a:t>
            </a:r>
            <a:r>
              <a:rPr lang="ru-RU" sz="1600" b="1" dirty="0">
                <a:latin typeface="+mj-lt"/>
              </a:rPr>
              <a:t>рник</a:t>
            </a:r>
          </a:p>
          <a:p>
            <a:pPr algn="ctr">
              <a:spcBef>
                <a:spcPct val="50000"/>
              </a:spcBef>
              <a:defRPr/>
            </a:pPr>
            <a:r>
              <a:rPr lang="ru-RU" sz="1600" b="1" dirty="0">
                <a:latin typeface="+mj-lt"/>
              </a:rPr>
              <a:t>Ш</a:t>
            </a:r>
            <a:r>
              <a:rPr lang="ru-RU" sz="1600" b="1" dirty="0">
                <a:solidFill>
                  <a:srgbClr val="C00000"/>
                </a:solidFill>
                <a:latin typeface="+mj-lt"/>
              </a:rPr>
              <a:t>о</a:t>
            </a:r>
            <a:r>
              <a:rPr lang="ru-RU" sz="1600" b="1" dirty="0">
                <a:latin typeface="+mj-lt"/>
              </a:rPr>
              <a:t>рты</a:t>
            </a:r>
          </a:p>
          <a:p>
            <a:pPr algn="ctr">
              <a:spcBef>
                <a:spcPct val="50000"/>
              </a:spcBef>
              <a:defRPr/>
            </a:pPr>
            <a:r>
              <a:rPr lang="ru-RU" sz="1600" b="1" dirty="0">
                <a:latin typeface="+mj-lt"/>
              </a:rPr>
              <a:t>Ш</a:t>
            </a:r>
            <a:r>
              <a:rPr lang="ru-RU" sz="1600" b="1" dirty="0">
                <a:solidFill>
                  <a:srgbClr val="C00000"/>
                </a:solidFill>
                <a:latin typeface="+mj-lt"/>
              </a:rPr>
              <a:t>о</a:t>
            </a:r>
            <a:r>
              <a:rPr lang="ru-RU" sz="1600" b="1" dirty="0">
                <a:latin typeface="+mj-lt"/>
              </a:rPr>
              <a:t>в</a:t>
            </a:r>
          </a:p>
          <a:p>
            <a:pPr algn="ctr">
              <a:spcBef>
                <a:spcPct val="50000"/>
              </a:spcBef>
              <a:defRPr/>
            </a:pPr>
            <a:r>
              <a:rPr lang="ru-RU" sz="1600" b="1" dirty="0">
                <a:latin typeface="+mj-lt"/>
              </a:rPr>
              <a:t>Ш</a:t>
            </a:r>
            <a:r>
              <a:rPr lang="ru-RU" sz="1600" b="1" dirty="0">
                <a:solidFill>
                  <a:srgbClr val="C00000"/>
                </a:solidFill>
                <a:latin typeface="+mj-lt"/>
              </a:rPr>
              <a:t>о</a:t>
            </a:r>
            <a:r>
              <a:rPr lang="ru-RU" sz="1600" b="1" dirty="0">
                <a:latin typeface="+mj-lt"/>
              </a:rPr>
              <a:t>у</a:t>
            </a:r>
          </a:p>
          <a:p>
            <a:pPr algn="ctr">
              <a:spcBef>
                <a:spcPct val="50000"/>
              </a:spcBef>
              <a:defRPr/>
            </a:pPr>
            <a:r>
              <a:rPr lang="ru-RU" sz="1600" b="1" dirty="0">
                <a:latin typeface="+mj-lt"/>
              </a:rPr>
              <a:t>Трущ</a:t>
            </a:r>
            <a:r>
              <a:rPr lang="ru-RU" sz="1600" b="1" dirty="0">
                <a:solidFill>
                  <a:srgbClr val="C00000"/>
                </a:solidFill>
                <a:latin typeface="+mj-lt"/>
              </a:rPr>
              <a:t>о</a:t>
            </a:r>
            <a:r>
              <a:rPr lang="ru-RU" sz="1600" b="1" dirty="0">
                <a:latin typeface="+mj-lt"/>
              </a:rPr>
              <a:t>ба</a:t>
            </a:r>
          </a:p>
          <a:p>
            <a:pPr algn="ctr">
              <a:spcBef>
                <a:spcPct val="50000"/>
              </a:spcBef>
              <a:defRPr/>
            </a:pPr>
            <a:r>
              <a:rPr lang="ru-RU" sz="1600" b="1" dirty="0">
                <a:latin typeface="+mj-lt"/>
              </a:rPr>
              <a:t>Капюш</a:t>
            </a:r>
            <a:r>
              <a:rPr lang="ru-RU" sz="1600" b="1" dirty="0">
                <a:solidFill>
                  <a:srgbClr val="C00000"/>
                </a:solidFill>
                <a:latin typeface="+mj-lt"/>
              </a:rPr>
              <a:t>о</a:t>
            </a:r>
            <a:r>
              <a:rPr lang="ru-RU" sz="1600" b="1" dirty="0">
                <a:latin typeface="+mj-lt"/>
              </a:rPr>
              <a:t>н</a:t>
            </a:r>
          </a:p>
          <a:p>
            <a:pPr algn="ctr">
              <a:spcBef>
                <a:spcPct val="50000"/>
              </a:spcBef>
              <a:defRPr/>
            </a:pPr>
            <a:r>
              <a:rPr lang="ru-RU" sz="1600" b="1" dirty="0">
                <a:latin typeface="+mj-lt"/>
              </a:rPr>
              <a:t>Ч</a:t>
            </a:r>
            <a:r>
              <a:rPr lang="ru-RU" sz="1600" b="1" dirty="0">
                <a:solidFill>
                  <a:srgbClr val="C00000"/>
                </a:solidFill>
                <a:latin typeface="+mj-lt"/>
              </a:rPr>
              <a:t>о</a:t>
            </a:r>
            <a:r>
              <a:rPr lang="ru-RU" sz="1600" b="1" dirty="0">
                <a:latin typeface="+mj-lt"/>
              </a:rPr>
              <a:t>каться</a:t>
            </a:r>
          </a:p>
          <a:p>
            <a:pPr algn="ctr">
              <a:spcBef>
                <a:spcPct val="50000"/>
              </a:spcBef>
              <a:defRPr/>
            </a:pPr>
            <a:r>
              <a:rPr lang="ru-RU" sz="1600" b="1" dirty="0">
                <a:latin typeface="+mj-lt"/>
              </a:rPr>
              <a:t>Борж</a:t>
            </a:r>
            <a:r>
              <a:rPr lang="ru-RU" sz="1600" b="1" dirty="0">
                <a:solidFill>
                  <a:srgbClr val="C00000"/>
                </a:solidFill>
                <a:latin typeface="+mj-lt"/>
              </a:rPr>
              <a:t>о</a:t>
            </a:r>
            <a:r>
              <a:rPr lang="ru-RU" sz="1600" b="1" dirty="0">
                <a:latin typeface="+mj-lt"/>
              </a:rPr>
              <a:t>ми</a:t>
            </a:r>
          </a:p>
          <a:p>
            <a:pPr algn="ctr">
              <a:spcBef>
                <a:spcPct val="50000"/>
              </a:spcBef>
              <a:defRPr/>
            </a:pPr>
            <a:r>
              <a:rPr lang="ru-RU" sz="1600" b="1" dirty="0">
                <a:latin typeface="+mj-lt"/>
              </a:rPr>
              <a:t>Анч</a:t>
            </a:r>
            <a:r>
              <a:rPr lang="ru-RU" sz="1600" b="1" dirty="0">
                <a:solidFill>
                  <a:srgbClr val="C00000"/>
                </a:solidFill>
                <a:latin typeface="+mj-lt"/>
              </a:rPr>
              <a:t>о</a:t>
            </a:r>
            <a:r>
              <a:rPr lang="ru-RU" sz="1600" b="1" dirty="0">
                <a:latin typeface="+mj-lt"/>
              </a:rPr>
              <a:t>ус</a:t>
            </a:r>
          </a:p>
        </p:txBody>
      </p:sp>
      <p:cxnSp>
        <p:nvCxnSpPr>
          <p:cNvPr id="17" name="Прямая со стрелкой 16"/>
          <p:cNvCxnSpPr>
            <a:stCxn id="4103" idx="1"/>
          </p:cNvCxnSpPr>
          <p:nvPr/>
        </p:nvCxnSpPr>
        <p:spPr>
          <a:xfrm rot="16200000" flipH="1">
            <a:off x="7310438" y="2522538"/>
            <a:ext cx="382587" cy="158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5400000">
            <a:off x="7144544" y="4642644"/>
            <a:ext cx="428625" cy="158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4103" idx="0"/>
          </p:cNvCxnSpPr>
          <p:nvPr/>
        </p:nvCxnSpPr>
        <p:spPr>
          <a:xfrm rot="5400000">
            <a:off x="642144" y="2499519"/>
            <a:ext cx="428625" cy="158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rot="5400000">
            <a:off x="786606" y="4642644"/>
            <a:ext cx="428625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  <p:bldP spid="4103" grpId="0" animBg="1"/>
      <p:bldP spid="4105" grpId="0" animBg="1"/>
      <p:bldP spid="4108" grpId="0" animBg="1"/>
      <p:bldP spid="4112" grpId="0" animBg="1"/>
      <p:bldP spid="4113" grpId="0" animBg="1"/>
      <p:bldP spid="4114" grpId="0" animBg="1"/>
      <p:bldP spid="41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31"/>
          <p:cNvSpPr txBox="1">
            <a:spLocks noChangeArrowheads="1"/>
          </p:cNvSpPr>
          <p:nvPr/>
        </p:nvSpPr>
        <p:spPr bwMode="auto">
          <a:xfrm>
            <a:off x="2571750" y="571500"/>
            <a:ext cx="3357563" cy="862013"/>
          </a:xfrm>
          <a:prstGeom prst="rect">
            <a:avLst/>
          </a:prstGeom>
          <a:solidFill>
            <a:schemeClr val="bg1">
              <a:lumMod val="90000"/>
              <a:alpha val="67842"/>
            </a:schemeClr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  <a:latin typeface="+mj-lt"/>
                <a:cs typeface="Times New Roman" pitchFamily="18" charset="0"/>
              </a:rPr>
              <a:t>Данная орфограмма находится в корне?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8197" name="Text Box 21"/>
          <p:cNvSpPr txBox="1">
            <a:spLocks noChangeArrowheads="1"/>
          </p:cNvSpPr>
          <p:nvPr/>
        </p:nvSpPr>
        <p:spPr bwMode="auto">
          <a:xfrm>
            <a:off x="1785938" y="1928813"/>
            <a:ext cx="4929187" cy="785812"/>
          </a:xfrm>
          <a:prstGeom prst="rect">
            <a:avLst/>
          </a:prstGeom>
          <a:solidFill>
            <a:schemeClr val="bg1">
              <a:lumMod val="90000"/>
            </a:schemeClr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  <a:latin typeface="+mj-lt"/>
                <a:cs typeface="Times New Roman" pitchFamily="18" charset="0"/>
              </a:rPr>
              <a:t>Слово можно изменить так, чтобы на этом месте стояла Е?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8198" name="Text Box 18"/>
          <p:cNvSpPr txBox="1">
            <a:spLocks noChangeArrowheads="1"/>
          </p:cNvSpPr>
          <p:nvPr/>
        </p:nvSpPr>
        <p:spPr bwMode="auto">
          <a:xfrm>
            <a:off x="1071563" y="3214688"/>
            <a:ext cx="3571875" cy="1000125"/>
          </a:xfrm>
          <a:prstGeom prst="rect">
            <a:avLst/>
          </a:prstGeom>
          <a:solidFill>
            <a:schemeClr val="bg1">
              <a:lumMod val="90000"/>
            </a:schemeClr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 indent="180975" algn="ctr">
              <a:defRPr/>
            </a:pP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Это существительное, образованное от глагола с корнем -жег-?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8215" name="Text Box 2"/>
          <p:cNvSpPr txBox="1">
            <a:spLocks noChangeArrowheads="1"/>
          </p:cNvSpPr>
          <p:nvPr/>
        </p:nvSpPr>
        <p:spPr bwMode="auto">
          <a:xfrm>
            <a:off x="5214938" y="3214688"/>
            <a:ext cx="571500" cy="500062"/>
          </a:xfrm>
          <a:prstGeom prst="rect">
            <a:avLst/>
          </a:prstGeom>
          <a:solidFill>
            <a:schemeClr val="bg1">
              <a:lumMod val="90000"/>
            </a:schemeClr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ru-RU" sz="2400" b="1" i="1" dirty="0">
                <a:latin typeface="Georgia" pitchFamily="18" charset="0"/>
              </a:rPr>
              <a:t> </a:t>
            </a: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о</a:t>
            </a:r>
          </a:p>
        </p:txBody>
      </p:sp>
      <p:sp>
        <p:nvSpPr>
          <p:cNvPr id="8216" name="Text Box 8"/>
          <p:cNvSpPr txBox="1">
            <a:spLocks noChangeArrowheads="1"/>
          </p:cNvSpPr>
          <p:nvPr/>
        </p:nvSpPr>
        <p:spPr bwMode="auto">
          <a:xfrm>
            <a:off x="2143125" y="4572000"/>
            <a:ext cx="642938" cy="571500"/>
          </a:xfrm>
          <a:prstGeom prst="rect">
            <a:avLst/>
          </a:prstGeom>
          <a:solidFill>
            <a:schemeClr val="bg1">
              <a:lumMod val="90000"/>
            </a:schemeClr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ё</a:t>
            </a:r>
            <a:r>
              <a:rPr lang="en-US" sz="2400" b="1" i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/</a:t>
            </a: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е</a:t>
            </a:r>
          </a:p>
          <a:p>
            <a:pPr algn="ctr" eaLnBrk="0" hangingPunct="0">
              <a:defRPr/>
            </a:pPr>
            <a:endParaRPr lang="ru-RU" dirty="0">
              <a:latin typeface="Times New Roman" pitchFamily="18" charset="0"/>
            </a:endParaRPr>
          </a:p>
        </p:txBody>
      </p:sp>
      <p:sp>
        <p:nvSpPr>
          <p:cNvPr id="8223" name="Rectangle 32"/>
          <p:cNvSpPr>
            <a:spLocks noChangeArrowheads="1"/>
          </p:cNvSpPr>
          <p:nvPr/>
        </p:nvSpPr>
        <p:spPr bwMode="auto">
          <a:xfrm>
            <a:off x="3000375" y="0"/>
            <a:ext cx="3228975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180975" algn="ctr">
              <a:defRPr/>
            </a:pPr>
            <a:r>
              <a:rPr lang="ru-RU" sz="3200" b="1" i="1" u="sng" dirty="0">
                <a:solidFill>
                  <a:schemeClr val="tx2"/>
                </a:solidFill>
                <a:latin typeface="+mj-lt"/>
                <a:cs typeface="Times New Roman" pitchFamily="18" charset="0"/>
              </a:rPr>
              <a:t>Алгоритм</a:t>
            </a:r>
            <a:endParaRPr lang="ru-RU" sz="3200" dirty="0">
              <a:solidFill>
                <a:schemeClr val="tx2"/>
              </a:solidFill>
              <a:latin typeface="+mj-lt"/>
            </a:endParaRPr>
          </a:p>
          <a:p>
            <a:pPr indent="180975" algn="ctr" eaLnBrk="0" hangingPunct="0">
              <a:defRPr/>
            </a:pPr>
            <a:endParaRPr lang="ru-RU" dirty="0">
              <a:latin typeface="Times New Roman" pitchFamily="18" charset="0"/>
            </a:endParaRPr>
          </a:p>
        </p:txBody>
      </p:sp>
      <p:sp>
        <p:nvSpPr>
          <p:cNvPr id="8200" name="Rectangle 36"/>
          <p:cNvSpPr>
            <a:spLocks noChangeArrowheads="1"/>
          </p:cNvSpPr>
          <p:nvPr/>
        </p:nvSpPr>
        <p:spPr bwMode="auto">
          <a:xfrm>
            <a:off x="-546100" y="-11113"/>
            <a:ext cx="365125" cy="108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180975"/>
            <a:endParaRPr lang="ru-RU" sz="1100">
              <a:latin typeface="Times New Roman" pitchFamily="18" charset="0"/>
            </a:endParaRPr>
          </a:p>
          <a:p>
            <a:pPr indent="180975" eaLnBrk="0" hangingPunct="0"/>
            <a:r>
              <a:rPr lang="ru-RU">
                <a:latin typeface="Times New Roman" pitchFamily="18" charset="0"/>
              </a:rPr>
              <a:t/>
            </a:r>
            <a:br>
              <a:rPr lang="ru-RU">
                <a:latin typeface="Times New Roman" pitchFamily="18" charset="0"/>
              </a:rPr>
            </a:br>
            <a:endParaRPr lang="ru-RU">
              <a:latin typeface="Times New Roman" pitchFamily="18" charset="0"/>
            </a:endParaRPr>
          </a:p>
          <a:p>
            <a:pPr indent="180975" eaLnBrk="0" hangingPunct="0"/>
            <a:endParaRPr lang="ru-RU">
              <a:latin typeface="Times New Roman" pitchFamily="18" charset="0"/>
            </a:endParaRPr>
          </a:p>
        </p:txBody>
      </p:sp>
      <p:sp>
        <p:nvSpPr>
          <p:cNvPr id="8201" name="Rectangle 44"/>
          <p:cNvSpPr>
            <a:spLocks noChangeArrowheads="1"/>
          </p:cNvSpPr>
          <p:nvPr/>
        </p:nvSpPr>
        <p:spPr bwMode="auto">
          <a:xfrm>
            <a:off x="-546100" y="4078288"/>
            <a:ext cx="365125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180975"/>
            <a:r>
              <a:rPr lang="ru-RU">
                <a:latin typeface="Times New Roman" pitchFamily="18" charset="0"/>
              </a:rPr>
              <a:t/>
            </a:r>
            <a:br>
              <a:rPr lang="ru-RU">
                <a:latin typeface="Times New Roman" pitchFamily="18" charset="0"/>
              </a:rPr>
            </a:br>
            <a:endParaRPr lang="ru-RU">
              <a:latin typeface="Times New Roman" pitchFamily="18" charset="0"/>
            </a:endParaRPr>
          </a:p>
          <a:p>
            <a:pPr indent="180975" eaLnBrk="0" hangingPunct="0"/>
            <a:endParaRPr lang="ru-RU">
              <a:latin typeface="Times New Roman" pitchFamily="18" charset="0"/>
            </a:endParaRPr>
          </a:p>
        </p:txBody>
      </p:sp>
      <p:sp>
        <p:nvSpPr>
          <p:cNvPr id="8202" name="Rectangle 47"/>
          <p:cNvSpPr>
            <a:spLocks noChangeArrowheads="1"/>
          </p:cNvSpPr>
          <p:nvPr/>
        </p:nvSpPr>
        <p:spPr bwMode="auto">
          <a:xfrm>
            <a:off x="-546100" y="-682625"/>
            <a:ext cx="9144000" cy="0"/>
          </a:xfrm>
          <a:prstGeom prst="rect">
            <a:avLst/>
          </a:prstGeom>
          <a:solidFill>
            <a:srgbClr val="007C00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8228" name="Rectangle 73"/>
          <p:cNvSpPr>
            <a:spLocks noChangeArrowheads="1"/>
          </p:cNvSpPr>
          <p:nvPr/>
        </p:nvSpPr>
        <p:spPr bwMode="auto">
          <a:xfrm>
            <a:off x="4643438" y="2786063"/>
            <a:ext cx="6365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нет</a:t>
            </a:r>
          </a:p>
        </p:txBody>
      </p:sp>
      <p:sp>
        <p:nvSpPr>
          <p:cNvPr id="8229" name="Rectangle 74"/>
          <p:cNvSpPr>
            <a:spLocks noChangeArrowheads="1"/>
          </p:cNvSpPr>
          <p:nvPr/>
        </p:nvSpPr>
        <p:spPr bwMode="auto">
          <a:xfrm>
            <a:off x="1571625" y="4143375"/>
            <a:ext cx="7858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 нет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8230" name="Rectangle 77"/>
          <p:cNvSpPr>
            <a:spLocks noChangeArrowheads="1"/>
          </p:cNvSpPr>
          <p:nvPr/>
        </p:nvSpPr>
        <p:spPr bwMode="auto">
          <a:xfrm>
            <a:off x="2214563" y="2786063"/>
            <a:ext cx="6429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да</a:t>
            </a:r>
          </a:p>
        </p:txBody>
      </p:sp>
      <p:sp>
        <p:nvSpPr>
          <p:cNvPr id="8231" name="Text Box 78"/>
          <p:cNvSpPr txBox="1">
            <a:spLocks noChangeArrowheads="1"/>
          </p:cNvSpPr>
          <p:nvPr/>
        </p:nvSpPr>
        <p:spPr bwMode="auto">
          <a:xfrm>
            <a:off x="3500438" y="4572000"/>
            <a:ext cx="714375" cy="571500"/>
          </a:xfrm>
          <a:prstGeom prst="rect">
            <a:avLst/>
          </a:prstGeom>
          <a:solidFill>
            <a:schemeClr val="bg1">
              <a:lumMod val="90000"/>
            </a:schemeClr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 о</a:t>
            </a:r>
          </a:p>
        </p:txBody>
      </p:sp>
      <p:sp>
        <p:nvSpPr>
          <p:cNvPr id="8232" name="Text Box 79"/>
          <p:cNvSpPr txBox="1">
            <a:spLocks noChangeArrowheads="1"/>
          </p:cNvSpPr>
          <p:nvPr/>
        </p:nvSpPr>
        <p:spPr bwMode="auto">
          <a:xfrm>
            <a:off x="3000375" y="4143375"/>
            <a:ext cx="5032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 да</a:t>
            </a:r>
          </a:p>
        </p:txBody>
      </p:sp>
      <p:sp>
        <p:nvSpPr>
          <p:cNvPr id="8237" name="Text Box 87"/>
          <p:cNvSpPr txBox="1">
            <a:spLocks noChangeArrowheads="1"/>
          </p:cNvSpPr>
          <p:nvPr/>
        </p:nvSpPr>
        <p:spPr bwMode="auto">
          <a:xfrm>
            <a:off x="3429000" y="1500188"/>
            <a:ext cx="5048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да</a:t>
            </a:r>
          </a:p>
        </p:txBody>
      </p:sp>
      <p:sp>
        <p:nvSpPr>
          <p:cNvPr id="8209" name="Rectangle 91"/>
          <p:cNvSpPr>
            <a:spLocks noChangeArrowheads="1"/>
          </p:cNvSpPr>
          <p:nvPr/>
        </p:nvSpPr>
        <p:spPr bwMode="auto">
          <a:xfrm>
            <a:off x="8172450" y="3933825"/>
            <a:ext cx="5826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</a:rPr>
              <a:t> </a:t>
            </a:r>
          </a:p>
        </p:txBody>
      </p:sp>
      <p:graphicFrame>
        <p:nvGraphicFramePr>
          <p:cNvPr id="20598" name="Group 118"/>
          <p:cNvGraphicFramePr>
            <a:graphicFrameLocks noGrp="1"/>
          </p:cNvGraphicFramePr>
          <p:nvPr/>
        </p:nvGraphicFramePr>
        <p:xfrm>
          <a:off x="214313" y="5429250"/>
          <a:ext cx="3571900" cy="1310640"/>
        </p:xfrm>
        <a:graphic>
          <a:graphicData uri="http://schemas.openxmlformats.org/drawingml/2006/table">
            <a:tbl>
              <a:tblPr/>
              <a:tblGrid>
                <a:gridCol w="1653657"/>
                <a:gridCol w="1918243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20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Ч_лка</a:t>
                      </a:r>
                      <a:endParaRPr kumimoji="0" lang="ru-RU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20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Ч_порный</a:t>
                      </a:r>
                      <a:endParaRPr kumimoji="0" lang="ru-RU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20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Ж_лоб</a:t>
                      </a:r>
                      <a:endParaRPr kumimoji="0" lang="ru-RU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</a:t>
                      </a:r>
                      <a:r>
                        <a:rPr kumimoji="0" lang="ru-RU" sz="20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Ш_лковый</a:t>
                      </a:r>
                      <a:endParaRPr kumimoji="0" lang="ru-RU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5.Ч_боты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 </a:t>
                      </a:r>
                      <a:r>
                        <a:rPr kumimoji="0" lang="ru-RU" sz="20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Ш_в</a:t>
                      </a:r>
                      <a:endParaRPr kumimoji="0" lang="ru-RU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56" name="Прямая со стрелкой 55"/>
          <p:cNvCxnSpPr>
            <a:stCxn id="8194" idx="2"/>
            <a:endCxn id="8197" idx="0"/>
          </p:cNvCxnSpPr>
          <p:nvPr/>
        </p:nvCxnSpPr>
        <p:spPr>
          <a:xfrm rot="5400000">
            <a:off x="4002882" y="1680369"/>
            <a:ext cx="495300" cy="1587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 стрелкой 75"/>
          <p:cNvCxnSpPr>
            <a:endCxn id="8215" idx="0"/>
          </p:cNvCxnSpPr>
          <p:nvPr/>
        </p:nvCxnSpPr>
        <p:spPr>
          <a:xfrm rot="5400000">
            <a:off x="5251450" y="2963863"/>
            <a:ext cx="500063" cy="1587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 стрелкой 80"/>
          <p:cNvCxnSpPr/>
          <p:nvPr/>
        </p:nvCxnSpPr>
        <p:spPr>
          <a:xfrm rot="5400000">
            <a:off x="2607468" y="2964657"/>
            <a:ext cx="500063" cy="0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 стрелкой 92"/>
          <p:cNvCxnSpPr>
            <a:endCxn id="8231" idx="0"/>
          </p:cNvCxnSpPr>
          <p:nvPr/>
        </p:nvCxnSpPr>
        <p:spPr>
          <a:xfrm rot="16200000" flipH="1">
            <a:off x="3643313" y="4357688"/>
            <a:ext cx="357187" cy="71437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 стрелкой 95"/>
          <p:cNvCxnSpPr>
            <a:endCxn id="8216" idx="0"/>
          </p:cNvCxnSpPr>
          <p:nvPr/>
        </p:nvCxnSpPr>
        <p:spPr>
          <a:xfrm rot="5400000">
            <a:off x="2303463" y="4375150"/>
            <a:ext cx="357187" cy="36513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3" name="Таблица 112"/>
          <p:cNvGraphicFramePr>
            <a:graphicFrameLocks noGrp="1"/>
          </p:cNvGraphicFramePr>
          <p:nvPr/>
        </p:nvGraphicFramePr>
        <p:xfrm>
          <a:off x="4357688" y="5357813"/>
          <a:ext cx="3571900" cy="1357322"/>
        </p:xfrm>
        <a:graphic>
          <a:graphicData uri="http://schemas.openxmlformats.org/drawingml/2006/table">
            <a:tbl>
              <a:tblPr/>
              <a:tblGrid>
                <a:gridCol w="1653657"/>
                <a:gridCol w="1918243"/>
              </a:tblGrid>
              <a:tr h="13573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</a:t>
                      </a: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ё</a:t>
                      </a: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лка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</a:t>
                      </a: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порный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Ж</a:t>
                      </a: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ё</a:t>
                      </a: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лоб</a:t>
                      </a:r>
                      <a:endParaRPr kumimoji="0" lang="ru-RU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Ш</a:t>
                      </a: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ё</a:t>
                      </a: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лковый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5.Ч</a:t>
                      </a: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ё</a:t>
                      </a: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боты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 Ш</a:t>
                      </a: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kumimoji="0" lang="ru-RU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4" name="TextBox 113"/>
          <p:cNvSpPr txBox="1"/>
          <p:nvPr/>
        </p:nvSpPr>
        <p:spPr>
          <a:xfrm>
            <a:off x="4357688" y="5286375"/>
            <a:ext cx="3571875" cy="1384300"/>
          </a:xfrm>
          <a:prstGeom prst="rect">
            <a:avLst/>
          </a:prstGeom>
          <a:solidFill>
            <a:schemeClr val="bg1">
              <a:lumMod val="90000"/>
            </a:schemeClr>
          </a:solidFill>
          <a:ln w="28575">
            <a:solidFill>
              <a:schemeClr val="tx2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Проверь себя</a:t>
            </a:r>
          </a:p>
          <a:p>
            <a:pPr>
              <a:defRPr/>
            </a:pP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defRPr/>
            </a:pP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8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8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8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8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8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8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8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8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8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1" dur="10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3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nimBg="1"/>
      <p:bldP spid="8197" grpId="0" animBg="1"/>
      <p:bldP spid="8198" grpId="0" animBg="1"/>
      <p:bldP spid="8215" grpId="0" animBg="1"/>
      <p:bldP spid="8216" grpId="0" animBg="1"/>
      <p:bldP spid="8228" grpId="0"/>
      <p:bldP spid="8229" grpId="0"/>
      <p:bldP spid="8230" grpId="0"/>
      <p:bldP spid="8231" grpId="0" animBg="1"/>
      <p:bldP spid="8232" grpId="0"/>
      <p:bldP spid="8237" grpId="0"/>
      <p:bldP spid="114" grpId="0" animBg="1"/>
      <p:bldP spid="114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Исключения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dirty="0" smtClean="0">
                <a:solidFill>
                  <a:srgbClr val="FF0000"/>
                </a:solidFill>
              </a:rPr>
              <a:t>Шорох, чокаться, трущоба, жом, изжога и чащоба,</a:t>
            </a:r>
          </a:p>
          <a:p>
            <a:r>
              <a:rPr lang="ru-RU" sz="1800" dirty="0" smtClean="0">
                <a:solidFill>
                  <a:srgbClr val="FF0000"/>
                </a:solidFill>
              </a:rPr>
              <a:t>Шов, крыжовник и </a:t>
            </a:r>
            <a:r>
              <a:rPr lang="ru-RU" sz="1800" dirty="0" err="1" smtClean="0">
                <a:solidFill>
                  <a:srgbClr val="FF0000"/>
                </a:solidFill>
              </a:rPr>
              <a:t>обжоры</a:t>
            </a:r>
            <a:r>
              <a:rPr lang="ru-RU" sz="1800" dirty="0" smtClean="0">
                <a:solidFill>
                  <a:srgbClr val="FF0000"/>
                </a:solidFill>
              </a:rPr>
              <a:t>, шомпол, чопорный и шоры,</a:t>
            </a:r>
          </a:p>
          <a:p>
            <a:r>
              <a:rPr lang="ru-RU" sz="1800" dirty="0" smtClean="0">
                <a:solidFill>
                  <a:srgbClr val="FF0000"/>
                </a:solidFill>
              </a:rPr>
              <a:t>Шоу, джоуль, корнишон, рожон, боржоми и пижон,</a:t>
            </a:r>
          </a:p>
          <a:p>
            <a:r>
              <a:rPr lang="ru-RU" sz="1800" dirty="0" smtClean="0">
                <a:solidFill>
                  <a:srgbClr val="FF0000"/>
                </a:solidFill>
              </a:rPr>
              <a:t>Капюшон, мажор и шорты, шок</a:t>
            </a:r>
            <a:r>
              <a:rPr lang="ru-RU" sz="1800" dirty="0" smtClean="0">
                <a:solidFill>
                  <a:srgbClr val="FF0000"/>
                </a:solidFill>
              </a:rPr>
              <a:t>, харчо</a:t>
            </a:r>
            <a:r>
              <a:rPr lang="ru-RU" sz="1800" dirty="0" smtClean="0">
                <a:solidFill>
                  <a:srgbClr val="FF0000"/>
                </a:solidFill>
              </a:rPr>
              <a:t>, анчоус, джонки,</a:t>
            </a:r>
          </a:p>
          <a:p>
            <a:r>
              <a:rPr lang="ru-RU" sz="1800" dirty="0" smtClean="0">
                <a:solidFill>
                  <a:srgbClr val="FF0000"/>
                </a:solidFill>
              </a:rPr>
              <a:t>Трещотка, джокер, чох, вечор, артишок, </a:t>
            </a:r>
            <a:r>
              <a:rPr lang="ru-RU" sz="1800" dirty="0" err="1" smtClean="0">
                <a:solidFill>
                  <a:srgbClr val="FF0000"/>
                </a:solidFill>
              </a:rPr>
              <a:t>печора</a:t>
            </a:r>
            <a:r>
              <a:rPr lang="ru-RU" sz="1800" dirty="0" smtClean="0">
                <a:solidFill>
                  <a:srgbClr val="FF0000"/>
                </a:solidFill>
              </a:rPr>
              <a:t>, жор</a:t>
            </a:r>
            <a:r>
              <a:rPr lang="ru-RU" sz="1800" dirty="0" smtClean="0">
                <a:solidFill>
                  <a:srgbClr val="FF0000"/>
                </a:solidFill>
              </a:rPr>
              <a:t>.</a:t>
            </a:r>
          </a:p>
          <a:p>
            <a:r>
              <a:rPr lang="ru-RU" sz="1800" dirty="0" smtClean="0">
                <a:solidFill>
                  <a:srgbClr val="FF0000"/>
                </a:solidFill>
              </a:rPr>
              <a:t>Запомни этот весь набор, после шипящей не спеши,</a:t>
            </a:r>
          </a:p>
          <a:p>
            <a:r>
              <a:rPr lang="ru-RU" sz="1800" dirty="0" smtClean="0">
                <a:solidFill>
                  <a:srgbClr val="FF0000"/>
                </a:solidFill>
              </a:rPr>
              <a:t>В рифмовку входит?- О пиши!</a:t>
            </a:r>
          </a:p>
          <a:p>
            <a:r>
              <a:rPr lang="ru-RU" sz="1800" dirty="0" smtClean="0">
                <a:solidFill>
                  <a:srgbClr val="FF0000"/>
                </a:solidFill>
              </a:rPr>
              <a:t>В безударном положен</a:t>
            </a:r>
            <a:r>
              <a:rPr lang="en-US" sz="1800" dirty="0" err="1" smtClean="0">
                <a:solidFill>
                  <a:srgbClr val="FF0000"/>
                </a:solidFill>
              </a:rPr>
              <a:t>mt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ru-RU" sz="1800" dirty="0" smtClean="0">
                <a:solidFill>
                  <a:srgbClr val="FF0000"/>
                </a:solidFill>
              </a:rPr>
              <a:t>О пиши ты без сомненья:</a:t>
            </a:r>
          </a:p>
          <a:p>
            <a:r>
              <a:rPr lang="ru-RU" sz="1800" dirty="0" smtClean="0">
                <a:solidFill>
                  <a:srgbClr val="FF0000"/>
                </a:solidFill>
              </a:rPr>
              <a:t>Шоколад, шоссе, шофёр, </a:t>
            </a:r>
            <a:r>
              <a:rPr lang="ru-RU" sz="1800" dirty="0" err="1" smtClean="0">
                <a:solidFill>
                  <a:srgbClr val="FF0000"/>
                </a:solidFill>
              </a:rPr>
              <a:t>пончо,шовинизм</a:t>
            </a:r>
            <a:r>
              <a:rPr lang="ru-RU" sz="1800" dirty="0" smtClean="0">
                <a:solidFill>
                  <a:srgbClr val="FF0000"/>
                </a:solidFill>
              </a:rPr>
              <a:t>, жонглёр,</a:t>
            </a:r>
          </a:p>
          <a:p>
            <a:r>
              <a:rPr lang="ru-RU" sz="1800" dirty="0" smtClean="0">
                <a:solidFill>
                  <a:srgbClr val="FF0000"/>
                </a:solidFill>
              </a:rPr>
              <a:t>Шотландка, ранчо</a:t>
            </a:r>
            <a:r>
              <a:rPr lang="ru-RU" sz="1800" dirty="0" smtClean="0">
                <a:solidFill>
                  <a:srgbClr val="FF0000"/>
                </a:solidFill>
              </a:rPr>
              <a:t>, креп-жоржет</a:t>
            </a:r>
            <a:r>
              <a:rPr lang="ru-RU" sz="1800" dirty="0" smtClean="0">
                <a:solidFill>
                  <a:srgbClr val="FF0000"/>
                </a:solidFill>
              </a:rPr>
              <a:t>, добавь жокей.</a:t>
            </a:r>
          </a:p>
          <a:p>
            <a:r>
              <a:rPr lang="ru-RU" sz="1800" dirty="0" smtClean="0">
                <a:solidFill>
                  <a:srgbClr val="FF0000"/>
                </a:solidFill>
              </a:rPr>
              <a:t>Ошибок нет!</a:t>
            </a:r>
            <a:endParaRPr lang="ru-RU" sz="1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42875"/>
            <a:ext cx="7772400" cy="785813"/>
          </a:xfrm>
        </p:spPr>
        <p:txBody>
          <a:bodyPr/>
          <a:lstStyle/>
          <a:p>
            <a:pPr eaLnBrk="1" hangingPunct="1"/>
            <a:r>
              <a:rPr lang="ru-RU" sz="3200" b="1" i="1" smtClean="0">
                <a:solidFill>
                  <a:srgbClr val="660033"/>
                </a:solidFill>
              </a:rPr>
              <a:t>О – Ё после шипящих и Ц в корне слова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214313" y="1000125"/>
            <a:ext cx="8058150" cy="50196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800" b="1" i="1" smtClean="0">
                <a:solidFill>
                  <a:srgbClr val="660033"/>
                </a:solidFill>
              </a:rPr>
              <a:t> в безударном слоге  в заимствованных  словах </a:t>
            </a:r>
          </a:p>
          <a:p>
            <a:pPr eaLnBrk="1" hangingPunct="1">
              <a:buFontTx/>
              <a:buNone/>
            </a:pPr>
            <a:r>
              <a:rPr lang="ru-RU" sz="2800" b="1" i="1" smtClean="0">
                <a:solidFill>
                  <a:srgbClr val="660033"/>
                </a:solidFill>
              </a:rPr>
              <a:t>                                пиши </a:t>
            </a:r>
            <a:r>
              <a:rPr lang="ru-RU" sz="2800" b="1" i="1" smtClean="0">
                <a:solidFill>
                  <a:srgbClr val="FF0000"/>
                </a:solidFill>
              </a:rPr>
              <a:t>О</a:t>
            </a:r>
            <a:r>
              <a:rPr lang="ru-RU" sz="2800" b="1" i="1" smtClean="0">
                <a:solidFill>
                  <a:srgbClr val="660033"/>
                </a:solidFill>
              </a:rPr>
              <a:t> </a:t>
            </a:r>
          </a:p>
        </p:txBody>
      </p:sp>
      <p:sp>
        <p:nvSpPr>
          <p:cNvPr id="10245" name="AutoShape 5"/>
          <p:cNvSpPr>
            <a:spLocks noChangeArrowheads="1"/>
          </p:cNvSpPr>
          <p:nvPr/>
        </p:nvSpPr>
        <p:spPr bwMode="auto">
          <a:xfrm rot="5400000">
            <a:off x="3392488" y="2108200"/>
            <a:ext cx="503238" cy="287337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338205750 h 21600"/>
              <a:gd name="T4" fmla="*/ 2147483647 w 21600"/>
              <a:gd name="T5" fmla="*/ 676411073 h 21600"/>
              <a:gd name="T6" fmla="*/ 2147483647 w 21600"/>
              <a:gd name="T7" fmla="*/ 33820575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2">
              <a:alpha val="41960"/>
            </a:schemeClr>
          </a:solidFill>
          <a:ln w="25400">
            <a:solidFill>
              <a:srgbClr val="6600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9221" name="Text Box 6"/>
          <p:cNvSpPr txBox="1">
            <a:spLocks noChangeArrowheads="1"/>
          </p:cNvSpPr>
          <p:nvPr/>
        </p:nvSpPr>
        <p:spPr bwMode="auto">
          <a:xfrm>
            <a:off x="6877050" y="2781300"/>
            <a:ext cx="574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 rot="20506968">
            <a:off x="5727700" y="5915025"/>
            <a:ext cx="1800225" cy="366713"/>
          </a:xfrm>
          <a:prstGeom prst="rect">
            <a:avLst/>
          </a:prstGeom>
          <a:solidFill>
            <a:schemeClr val="bg1">
              <a:lumMod val="9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i="1" dirty="0">
                <a:latin typeface="Georgia" pitchFamily="18" charset="0"/>
              </a:rPr>
              <a:t>Креп-ж</a:t>
            </a:r>
            <a:r>
              <a:rPr lang="ru-RU" b="1" i="1" dirty="0">
                <a:solidFill>
                  <a:srgbClr val="FF0000"/>
                </a:solidFill>
                <a:latin typeface="Georgia" pitchFamily="18" charset="0"/>
              </a:rPr>
              <a:t>о</a:t>
            </a:r>
            <a:r>
              <a:rPr lang="ru-RU" i="1" dirty="0">
                <a:latin typeface="Georgia" pitchFamily="18" charset="0"/>
              </a:rPr>
              <a:t>ржет</a:t>
            </a:r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 rot="1593903">
            <a:off x="7037388" y="2173288"/>
            <a:ext cx="863600" cy="366712"/>
          </a:xfrm>
          <a:prstGeom prst="rect">
            <a:avLst/>
          </a:prstGeom>
          <a:solidFill>
            <a:schemeClr val="bg1">
              <a:lumMod val="9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i="1" dirty="0">
                <a:latin typeface="Georgia" pitchFamily="18" charset="0"/>
              </a:rPr>
              <a:t>ш</a:t>
            </a:r>
            <a:r>
              <a:rPr lang="ru-RU" b="1" i="1" dirty="0">
                <a:solidFill>
                  <a:srgbClr val="FF0000"/>
                </a:solidFill>
                <a:latin typeface="Georgia" pitchFamily="18" charset="0"/>
              </a:rPr>
              <a:t>о</a:t>
            </a:r>
            <a:r>
              <a:rPr lang="ru-RU" i="1" dirty="0">
                <a:latin typeface="Georgia" pitchFamily="18" charset="0"/>
              </a:rPr>
              <a:t>ссе</a:t>
            </a:r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 rot="20267464">
            <a:off x="5229225" y="2054225"/>
            <a:ext cx="1490663" cy="366713"/>
          </a:xfrm>
          <a:prstGeom prst="rect">
            <a:avLst/>
          </a:prstGeom>
          <a:solidFill>
            <a:schemeClr val="bg1">
              <a:lumMod val="9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i="1" dirty="0">
                <a:latin typeface="Georgia" pitchFamily="18" charset="0"/>
              </a:rPr>
              <a:t>ш</a:t>
            </a:r>
            <a:r>
              <a:rPr lang="ru-RU" b="1" i="1" dirty="0">
                <a:solidFill>
                  <a:srgbClr val="FF0000"/>
                </a:solidFill>
                <a:latin typeface="Georgia" pitchFamily="18" charset="0"/>
              </a:rPr>
              <a:t>о</a:t>
            </a:r>
            <a:r>
              <a:rPr lang="ru-RU" i="1" dirty="0">
                <a:latin typeface="Georgia" pitchFamily="18" charset="0"/>
              </a:rPr>
              <a:t>колад</a:t>
            </a:r>
          </a:p>
        </p:txBody>
      </p:sp>
      <p:sp>
        <p:nvSpPr>
          <p:cNvPr id="10266" name="Text Box 26"/>
          <p:cNvSpPr txBox="1">
            <a:spLocks noChangeArrowheads="1"/>
          </p:cNvSpPr>
          <p:nvPr/>
        </p:nvSpPr>
        <p:spPr bwMode="auto">
          <a:xfrm rot="20858773">
            <a:off x="236538" y="1935163"/>
            <a:ext cx="1439862" cy="366712"/>
          </a:xfrm>
          <a:prstGeom prst="rect">
            <a:avLst/>
          </a:prstGeom>
          <a:solidFill>
            <a:schemeClr val="bg1">
              <a:lumMod val="9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i="1" dirty="0">
                <a:latin typeface="Georgia" pitchFamily="18" charset="0"/>
              </a:rPr>
              <a:t>ш</a:t>
            </a:r>
            <a:r>
              <a:rPr lang="ru-RU" b="1" i="1" dirty="0">
                <a:solidFill>
                  <a:srgbClr val="FF0000"/>
                </a:solidFill>
                <a:latin typeface="Georgia" pitchFamily="18" charset="0"/>
              </a:rPr>
              <a:t>о</a:t>
            </a:r>
            <a:r>
              <a:rPr lang="ru-RU" i="1" dirty="0">
                <a:latin typeface="Georgia" pitchFamily="18" charset="0"/>
              </a:rPr>
              <a:t>винист</a:t>
            </a:r>
          </a:p>
        </p:txBody>
      </p:sp>
      <p:sp>
        <p:nvSpPr>
          <p:cNvPr id="10267" name="Text Box 27"/>
          <p:cNvSpPr txBox="1">
            <a:spLocks noChangeArrowheads="1"/>
          </p:cNvSpPr>
          <p:nvPr/>
        </p:nvSpPr>
        <p:spPr bwMode="auto">
          <a:xfrm rot="1743812">
            <a:off x="801688" y="4757738"/>
            <a:ext cx="1150937" cy="366712"/>
          </a:xfrm>
          <a:prstGeom prst="rect">
            <a:avLst/>
          </a:prstGeom>
          <a:solidFill>
            <a:schemeClr val="bg1">
              <a:lumMod val="9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i="1" dirty="0">
                <a:latin typeface="Georgia" pitchFamily="18" charset="0"/>
              </a:rPr>
              <a:t>ж</a:t>
            </a:r>
            <a:r>
              <a:rPr lang="ru-RU" b="1" i="1" dirty="0">
                <a:solidFill>
                  <a:srgbClr val="FF0000"/>
                </a:solidFill>
                <a:latin typeface="Georgia" pitchFamily="18" charset="0"/>
              </a:rPr>
              <a:t>о</a:t>
            </a:r>
            <a:r>
              <a:rPr lang="ru-RU" i="1" dirty="0">
                <a:latin typeface="Georgia" pitchFamily="18" charset="0"/>
              </a:rPr>
              <a:t>нглёр</a:t>
            </a:r>
          </a:p>
        </p:txBody>
      </p:sp>
      <p:sp>
        <p:nvSpPr>
          <p:cNvPr id="10268" name="Text Box 28"/>
          <p:cNvSpPr txBox="1">
            <a:spLocks noChangeArrowheads="1"/>
          </p:cNvSpPr>
          <p:nvPr/>
        </p:nvSpPr>
        <p:spPr bwMode="auto">
          <a:xfrm rot="1774025">
            <a:off x="6091238" y="3879850"/>
            <a:ext cx="1511300" cy="366713"/>
          </a:xfrm>
          <a:prstGeom prst="rect">
            <a:avLst/>
          </a:prstGeom>
          <a:solidFill>
            <a:schemeClr val="bg1">
              <a:lumMod val="9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i="1" dirty="0">
                <a:latin typeface="Georgia" pitchFamily="18" charset="0"/>
              </a:rPr>
              <a:t>ш</a:t>
            </a:r>
            <a:r>
              <a:rPr lang="ru-RU" b="1" i="1" dirty="0">
                <a:solidFill>
                  <a:srgbClr val="FF0000"/>
                </a:solidFill>
                <a:latin typeface="Georgia" pitchFamily="18" charset="0"/>
              </a:rPr>
              <a:t>о</a:t>
            </a:r>
            <a:r>
              <a:rPr lang="ru-RU" i="1" dirty="0">
                <a:latin typeface="Georgia" pitchFamily="18" charset="0"/>
              </a:rPr>
              <a:t>тландка</a:t>
            </a:r>
          </a:p>
        </p:txBody>
      </p:sp>
      <p:sp>
        <p:nvSpPr>
          <p:cNvPr id="10269" name="Text Box 29"/>
          <p:cNvSpPr txBox="1">
            <a:spLocks noChangeArrowheads="1"/>
          </p:cNvSpPr>
          <p:nvPr/>
        </p:nvSpPr>
        <p:spPr bwMode="auto">
          <a:xfrm>
            <a:off x="1143000" y="5929313"/>
            <a:ext cx="936625" cy="366712"/>
          </a:xfrm>
          <a:prstGeom prst="rect">
            <a:avLst/>
          </a:prstGeom>
          <a:solidFill>
            <a:schemeClr val="bg1">
              <a:lumMod val="9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i="1" dirty="0">
                <a:latin typeface="Georgia" pitchFamily="18" charset="0"/>
              </a:rPr>
              <a:t>ж</a:t>
            </a:r>
            <a:r>
              <a:rPr lang="ru-RU" b="1" i="1" dirty="0">
                <a:solidFill>
                  <a:srgbClr val="FF0000"/>
                </a:solidFill>
                <a:latin typeface="Georgia" pitchFamily="18" charset="0"/>
              </a:rPr>
              <a:t>о</a:t>
            </a:r>
            <a:r>
              <a:rPr lang="ru-RU" i="1" dirty="0">
                <a:latin typeface="Georgia" pitchFamily="18" charset="0"/>
              </a:rPr>
              <a:t>кей</a:t>
            </a:r>
          </a:p>
        </p:txBody>
      </p:sp>
      <p:sp>
        <p:nvSpPr>
          <p:cNvPr id="10270" name="Text Box 30"/>
          <p:cNvSpPr txBox="1">
            <a:spLocks noChangeArrowheads="1"/>
          </p:cNvSpPr>
          <p:nvPr/>
        </p:nvSpPr>
        <p:spPr bwMode="auto">
          <a:xfrm rot="562538">
            <a:off x="5427663" y="4725988"/>
            <a:ext cx="1217612" cy="368300"/>
          </a:xfrm>
          <a:prstGeom prst="rect">
            <a:avLst/>
          </a:prstGeom>
          <a:solidFill>
            <a:schemeClr val="bg1">
              <a:lumMod val="9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i="1" dirty="0">
                <a:latin typeface="Georgia" pitchFamily="18" charset="0"/>
              </a:rPr>
              <a:t>шорты</a:t>
            </a:r>
          </a:p>
        </p:txBody>
      </p:sp>
      <p:sp>
        <p:nvSpPr>
          <p:cNvPr id="10271" name="Text Box 31"/>
          <p:cNvSpPr txBox="1">
            <a:spLocks noChangeArrowheads="1"/>
          </p:cNvSpPr>
          <p:nvPr/>
        </p:nvSpPr>
        <p:spPr bwMode="auto">
          <a:xfrm rot="20829138">
            <a:off x="3243263" y="6172200"/>
            <a:ext cx="936625" cy="366713"/>
          </a:xfrm>
          <a:prstGeom prst="rect">
            <a:avLst/>
          </a:prstGeom>
          <a:solidFill>
            <a:schemeClr val="bg1">
              <a:lumMod val="9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i="1" dirty="0">
                <a:latin typeface="Georgia" pitchFamily="18" charset="0"/>
              </a:rPr>
              <a:t>ранч</a:t>
            </a:r>
            <a:r>
              <a:rPr lang="ru-RU" b="1" i="1" dirty="0">
                <a:solidFill>
                  <a:srgbClr val="FF0000"/>
                </a:solidFill>
                <a:latin typeface="Georgia" pitchFamily="18" charset="0"/>
              </a:rPr>
              <a:t>о</a:t>
            </a:r>
          </a:p>
        </p:txBody>
      </p:sp>
      <p:sp>
        <p:nvSpPr>
          <p:cNvPr id="10272" name="Text Box 32"/>
          <p:cNvSpPr txBox="1">
            <a:spLocks noChangeArrowheads="1"/>
          </p:cNvSpPr>
          <p:nvPr/>
        </p:nvSpPr>
        <p:spPr bwMode="auto">
          <a:xfrm rot="983356">
            <a:off x="528638" y="3465513"/>
            <a:ext cx="1150937" cy="366712"/>
          </a:xfrm>
          <a:prstGeom prst="rect">
            <a:avLst/>
          </a:prstGeom>
          <a:solidFill>
            <a:schemeClr val="bg1">
              <a:lumMod val="9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i="1" dirty="0">
                <a:latin typeface="Georgia" pitchFamily="18" charset="0"/>
              </a:rPr>
              <a:t>бандж</a:t>
            </a:r>
            <a:r>
              <a:rPr lang="ru-RU" b="1" i="1" dirty="0">
                <a:solidFill>
                  <a:srgbClr val="FF0000"/>
                </a:solidFill>
                <a:latin typeface="Georgia" pitchFamily="18" charset="0"/>
              </a:rPr>
              <a:t>о</a:t>
            </a:r>
          </a:p>
        </p:txBody>
      </p:sp>
      <p:sp>
        <p:nvSpPr>
          <p:cNvPr id="10273" name="Text Box 33"/>
          <p:cNvSpPr txBox="1">
            <a:spLocks noChangeArrowheads="1"/>
          </p:cNvSpPr>
          <p:nvPr/>
        </p:nvSpPr>
        <p:spPr bwMode="auto">
          <a:xfrm rot="20959609">
            <a:off x="5951538" y="2914650"/>
            <a:ext cx="1419225" cy="366713"/>
          </a:xfrm>
          <a:prstGeom prst="rect">
            <a:avLst/>
          </a:prstGeom>
          <a:solidFill>
            <a:schemeClr val="bg1">
              <a:lumMod val="9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i="1" dirty="0">
                <a:latin typeface="Georgia" pitchFamily="18" charset="0"/>
              </a:rPr>
              <a:t>маж</a:t>
            </a:r>
            <a:r>
              <a:rPr lang="ru-RU" b="1" i="1" dirty="0">
                <a:solidFill>
                  <a:srgbClr val="FF0000"/>
                </a:solidFill>
                <a:latin typeface="Georgia" pitchFamily="18" charset="0"/>
              </a:rPr>
              <a:t>о</a:t>
            </a:r>
            <a:r>
              <a:rPr lang="ru-RU" i="1" dirty="0">
                <a:latin typeface="Georgia" pitchFamily="18" charset="0"/>
              </a:rPr>
              <a:t>рдом</a:t>
            </a:r>
          </a:p>
        </p:txBody>
      </p:sp>
      <p:sp>
        <p:nvSpPr>
          <p:cNvPr id="10276" name="Text Box 36"/>
          <p:cNvSpPr txBox="1">
            <a:spLocks noChangeArrowheads="1"/>
          </p:cNvSpPr>
          <p:nvPr/>
        </p:nvSpPr>
        <p:spPr bwMode="auto">
          <a:xfrm>
            <a:off x="2214563" y="2571750"/>
            <a:ext cx="2808287" cy="2289175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i="1" dirty="0" err="1">
                <a:latin typeface="Georgia" pitchFamily="18" charset="0"/>
              </a:rPr>
              <a:t>Ж</a:t>
            </a:r>
            <a:r>
              <a:rPr lang="ru-RU" b="1" i="1" dirty="0" err="1">
                <a:solidFill>
                  <a:srgbClr val="FF0000"/>
                </a:solidFill>
                <a:latin typeface="Georgia" pitchFamily="18" charset="0"/>
              </a:rPr>
              <a:t>о</a:t>
            </a:r>
            <a:r>
              <a:rPr lang="ru-RU" i="1" dirty="0" err="1">
                <a:latin typeface="Georgia" pitchFamily="18" charset="0"/>
              </a:rPr>
              <a:t>лио-Кюри</a:t>
            </a:r>
            <a:endParaRPr lang="ru-RU" i="1" dirty="0">
              <a:latin typeface="Georgia" pitchFamily="18" charset="0"/>
            </a:endParaRPr>
          </a:p>
          <a:p>
            <a:pPr>
              <a:defRPr/>
            </a:pPr>
            <a:r>
              <a:rPr lang="ru-RU" i="1" dirty="0">
                <a:latin typeface="Georgia" pitchFamily="18" charset="0"/>
              </a:rPr>
              <a:t>Дж</a:t>
            </a:r>
            <a:r>
              <a:rPr lang="ru-RU" b="1" i="1" dirty="0">
                <a:solidFill>
                  <a:srgbClr val="FF0000"/>
                </a:solidFill>
                <a:latin typeface="Georgia" pitchFamily="18" charset="0"/>
              </a:rPr>
              <a:t>о</a:t>
            </a:r>
            <a:r>
              <a:rPr lang="ru-RU" i="1" dirty="0">
                <a:latin typeface="Georgia" pitchFamily="18" charset="0"/>
              </a:rPr>
              <a:t>натан Свифт</a:t>
            </a:r>
          </a:p>
          <a:p>
            <a:pPr>
              <a:defRPr/>
            </a:pPr>
            <a:r>
              <a:rPr lang="ru-RU" i="1" dirty="0">
                <a:latin typeface="Georgia" pitchFamily="18" charset="0"/>
              </a:rPr>
              <a:t>Дж</a:t>
            </a:r>
            <a:r>
              <a:rPr lang="ru-RU" b="1" i="1" dirty="0">
                <a:solidFill>
                  <a:srgbClr val="FF0000"/>
                </a:solidFill>
                <a:latin typeface="Georgia" pitchFamily="18" charset="0"/>
              </a:rPr>
              <a:t>о</a:t>
            </a:r>
            <a:r>
              <a:rPr lang="ru-RU" i="1" dirty="0">
                <a:latin typeface="Georgia" pitchFamily="18" charset="0"/>
              </a:rPr>
              <a:t>рдано Бруно</a:t>
            </a:r>
          </a:p>
          <a:p>
            <a:pPr>
              <a:defRPr/>
            </a:pPr>
            <a:r>
              <a:rPr lang="ru-RU" i="1" dirty="0">
                <a:latin typeface="Georgia" pitchFamily="18" charset="0"/>
              </a:rPr>
              <a:t>Дж</a:t>
            </a:r>
            <a:r>
              <a:rPr lang="ru-RU" b="1" i="1" dirty="0">
                <a:solidFill>
                  <a:srgbClr val="FF0000"/>
                </a:solidFill>
                <a:latin typeface="Georgia" pitchFamily="18" charset="0"/>
              </a:rPr>
              <a:t>о</a:t>
            </a:r>
            <a:r>
              <a:rPr lang="ru-RU" i="1" dirty="0">
                <a:latin typeface="Georgia" pitchFamily="18" charset="0"/>
              </a:rPr>
              <a:t>ванни Боккачч</a:t>
            </a:r>
            <a:r>
              <a:rPr lang="ru-RU" b="1" i="1" dirty="0">
                <a:solidFill>
                  <a:srgbClr val="FF0000"/>
                </a:solidFill>
                <a:latin typeface="Georgia" pitchFamily="18" charset="0"/>
              </a:rPr>
              <a:t>о</a:t>
            </a:r>
          </a:p>
          <a:p>
            <a:pPr>
              <a:defRPr/>
            </a:pPr>
            <a:r>
              <a:rPr lang="ru-RU" i="1" dirty="0">
                <a:latin typeface="Georgia" pitchFamily="18" charset="0"/>
              </a:rPr>
              <a:t>Ш</a:t>
            </a:r>
            <a:r>
              <a:rPr lang="ru-RU" b="1" i="1" dirty="0">
                <a:solidFill>
                  <a:srgbClr val="FF0000"/>
                </a:solidFill>
                <a:latin typeface="Georgia" pitchFamily="18" charset="0"/>
              </a:rPr>
              <a:t>о</a:t>
            </a:r>
            <a:r>
              <a:rPr lang="ru-RU" i="1" dirty="0">
                <a:latin typeface="Georgia" pitchFamily="18" charset="0"/>
              </a:rPr>
              <a:t>стакович</a:t>
            </a:r>
          </a:p>
          <a:p>
            <a:pPr>
              <a:defRPr/>
            </a:pPr>
            <a:r>
              <a:rPr lang="ru-RU" i="1" dirty="0">
                <a:latin typeface="Georgia" pitchFamily="18" charset="0"/>
              </a:rPr>
              <a:t>Ш</a:t>
            </a:r>
            <a:r>
              <a:rPr lang="ru-RU" b="1" i="1" dirty="0">
                <a:solidFill>
                  <a:srgbClr val="FF0000"/>
                </a:solidFill>
                <a:latin typeface="Georgia" pitchFamily="18" charset="0"/>
              </a:rPr>
              <a:t>о</a:t>
            </a:r>
            <a:r>
              <a:rPr lang="ru-RU" i="1" dirty="0">
                <a:latin typeface="Georgia" pitchFamily="18" charset="0"/>
              </a:rPr>
              <a:t>пен</a:t>
            </a:r>
          </a:p>
          <a:p>
            <a:pPr>
              <a:defRPr/>
            </a:pPr>
            <a:r>
              <a:rPr lang="ru-RU" i="1" dirty="0">
                <a:latin typeface="Georgia" pitchFamily="18" charset="0"/>
              </a:rPr>
              <a:t>Ш</a:t>
            </a:r>
            <a:r>
              <a:rPr lang="ru-RU" b="1" i="1" dirty="0">
                <a:solidFill>
                  <a:srgbClr val="FF0000"/>
                </a:solidFill>
                <a:latin typeface="Georgia" pitchFamily="18" charset="0"/>
              </a:rPr>
              <a:t>о</a:t>
            </a:r>
            <a:r>
              <a:rPr lang="ru-RU" i="1" dirty="0">
                <a:latin typeface="Georgia" pitchFamily="18" charset="0"/>
              </a:rPr>
              <a:t>та Руставели</a:t>
            </a:r>
          </a:p>
          <a:p>
            <a:pPr>
              <a:defRPr/>
            </a:pPr>
            <a:r>
              <a:rPr lang="ru-RU" i="1" dirty="0">
                <a:latin typeface="Times New Roman" pitchFamily="18" charset="0"/>
              </a:rPr>
              <a:t>Дж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</a:rPr>
              <a:t>о</a:t>
            </a:r>
            <a:r>
              <a:rPr lang="ru-RU" i="1" dirty="0">
                <a:latin typeface="Times New Roman" pitchFamily="18" charset="0"/>
              </a:rPr>
              <a:t>молунгма</a:t>
            </a:r>
            <a:endParaRPr lang="ru-RU" i="1" dirty="0">
              <a:latin typeface="Georgia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0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0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0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0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0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0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0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0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0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0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0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0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  <p:bldP spid="10245" grpId="0" animBg="1"/>
      <p:bldP spid="10263" grpId="0" animBg="1"/>
      <p:bldP spid="10264" grpId="0" animBg="1"/>
      <p:bldP spid="10265" grpId="0" animBg="1"/>
      <p:bldP spid="10266" grpId="0" animBg="1"/>
      <p:bldP spid="10267" grpId="0" animBg="1"/>
      <p:bldP spid="10268" grpId="0" animBg="1"/>
      <p:bldP spid="10269" grpId="0" animBg="1"/>
      <p:bldP spid="10270" grpId="0" animBg="1"/>
      <p:bldP spid="10271" grpId="0" animBg="1"/>
      <p:bldP spid="10272" grpId="0" animBg="1"/>
      <p:bldP spid="10273" grpId="0" animBg="1"/>
      <p:bldP spid="1027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Calibri" pitchFamily="34" charset="0"/>
              </a:rPr>
              <a:t>Буквы О, Ё, Е после шипящих и Ц в словах разных частей речи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14282" y="1366051"/>
            <a:ext cx="8715436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суффиксе: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В сущ. и прил. под ударением пишем О, без ударения – Е (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ежовый, грушевый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В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прич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под ударением пишем Ё, без ударения – Е.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окончании: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глаг. </a:t>
            </a:r>
            <a:r>
              <a:rPr lang="ru-RU" sz="36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глагол.формах</a:t>
            </a:r>
            <a:r>
              <a:rPr kumimoji="0" lang="ru-RU" sz="3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под ударением пишем Ё (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печёт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3600" dirty="0" smtClean="0">
                <a:latin typeface="Calibri" pitchFamily="34" charset="0"/>
              </a:rPr>
              <a:t>В сущ. и прил. под ударением пишем О, без ударения – Е (</a:t>
            </a:r>
            <a:r>
              <a:rPr lang="ru-RU" sz="3600" b="1" dirty="0" smtClean="0">
                <a:latin typeface="Calibri" pitchFamily="34" charset="0"/>
              </a:rPr>
              <a:t>врачом, полотенцем</a:t>
            </a:r>
            <a:r>
              <a:rPr lang="ru-RU" sz="3600" dirty="0" smtClean="0">
                <a:latin typeface="Calibri" pitchFamily="34" charset="0"/>
              </a:rPr>
              <a:t>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4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4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4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4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4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4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4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4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4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4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4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4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84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4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4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Calibri" pitchFamily="34" charset="0"/>
              </a:rPr>
              <a:t>Вставьте буквы: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 err="1" smtClean="0">
                <a:solidFill>
                  <a:srgbClr val="0070C0"/>
                </a:solidFill>
              </a:rPr>
              <a:t>Туч.й</a:t>
            </a:r>
            <a:r>
              <a:rPr lang="ru-RU" sz="4000" dirty="0" smtClean="0">
                <a:solidFill>
                  <a:srgbClr val="0070C0"/>
                </a:solidFill>
              </a:rPr>
              <a:t>, </a:t>
            </a:r>
            <a:r>
              <a:rPr lang="ru-RU" sz="4000" dirty="0" err="1" smtClean="0">
                <a:solidFill>
                  <a:srgbClr val="0070C0"/>
                </a:solidFill>
              </a:rPr>
              <a:t>свеч.й</a:t>
            </a:r>
            <a:r>
              <a:rPr lang="ru-RU" sz="4000" dirty="0" smtClean="0">
                <a:solidFill>
                  <a:srgbClr val="0070C0"/>
                </a:solidFill>
              </a:rPr>
              <a:t>, </a:t>
            </a:r>
            <a:r>
              <a:rPr lang="ru-RU" sz="4000" dirty="0" err="1" smtClean="0">
                <a:solidFill>
                  <a:srgbClr val="0070C0"/>
                </a:solidFill>
              </a:rPr>
              <a:t>круж.к</a:t>
            </a:r>
            <a:r>
              <a:rPr lang="ru-RU" sz="4000" dirty="0" smtClean="0">
                <a:solidFill>
                  <a:srgbClr val="0070C0"/>
                </a:solidFill>
              </a:rPr>
              <a:t>, </a:t>
            </a:r>
            <a:r>
              <a:rPr lang="ru-RU" sz="4000" dirty="0" err="1" smtClean="0">
                <a:solidFill>
                  <a:srgbClr val="0070C0"/>
                </a:solidFill>
              </a:rPr>
              <a:t>мош.к</a:t>
            </a:r>
            <a:r>
              <a:rPr lang="ru-RU" sz="4000" dirty="0" smtClean="0">
                <a:solidFill>
                  <a:srgbClr val="0070C0"/>
                </a:solidFill>
              </a:rPr>
              <a:t>, </a:t>
            </a:r>
            <a:r>
              <a:rPr lang="ru-RU" sz="4000" dirty="0" err="1" smtClean="0">
                <a:solidFill>
                  <a:srgbClr val="0070C0"/>
                </a:solidFill>
              </a:rPr>
              <a:t>больш.го</a:t>
            </a:r>
            <a:r>
              <a:rPr lang="ru-RU" sz="4000" dirty="0" smtClean="0">
                <a:solidFill>
                  <a:srgbClr val="0070C0"/>
                </a:solidFill>
              </a:rPr>
              <a:t>, </a:t>
            </a:r>
            <a:r>
              <a:rPr lang="ru-RU" sz="4000" dirty="0" err="1" smtClean="0">
                <a:solidFill>
                  <a:srgbClr val="0070C0"/>
                </a:solidFill>
              </a:rPr>
              <a:t>хорош.го</a:t>
            </a:r>
            <a:r>
              <a:rPr lang="ru-RU" sz="4000" dirty="0" smtClean="0">
                <a:solidFill>
                  <a:srgbClr val="0070C0"/>
                </a:solidFill>
              </a:rPr>
              <a:t>, </a:t>
            </a:r>
            <a:r>
              <a:rPr lang="ru-RU" sz="4000" dirty="0" err="1" smtClean="0">
                <a:solidFill>
                  <a:srgbClr val="0070C0"/>
                </a:solidFill>
              </a:rPr>
              <a:t>свинц.вый</a:t>
            </a:r>
            <a:r>
              <a:rPr lang="ru-RU" sz="4000" dirty="0" smtClean="0">
                <a:solidFill>
                  <a:srgbClr val="0070C0"/>
                </a:solidFill>
              </a:rPr>
              <a:t>, </a:t>
            </a:r>
            <a:r>
              <a:rPr lang="ru-RU" sz="4000" dirty="0" err="1" smtClean="0">
                <a:solidFill>
                  <a:srgbClr val="0070C0"/>
                </a:solidFill>
              </a:rPr>
              <a:t>ситц.вый</a:t>
            </a:r>
            <a:r>
              <a:rPr lang="ru-RU" sz="4000" dirty="0" smtClean="0">
                <a:solidFill>
                  <a:srgbClr val="0070C0"/>
                </a:solidFill>
              </a:rPr>
              <a:t>, </a:t>
            </a:r>
            <a:r>
              <a:rPr lang="ru-RU" sz="4000" dirty="0" err="1" smtClean="0">
                <a:solidFill>
                  <a:srgbClr val="0070C0"/>
                </a:solidFill>
              </a:rPr>
              <a:t>еж.вый</a:t>
            </a:r>
            <a:r>
              <a:rPr lang="ru-RU" sz="4000" dirty="0" smtClean="0">
                <a:solidFill>
                  <a:srgbClr val="0070C0"/>
                </a:solidFill>
              </a:rPr>
              <a:t>, </a:t>
            </a:r>
            <a:r>
              <a:rPr lang="ru-RU" sz="4000" dirty="0" err="1" smtClean="0">
                <a:solidFill>
                  <a:srgbClr val="0070C0"/>
                </a:solidFill>
              </a:rPr>
              <a:t>груш.вый</a:t>
            </a:r>
            <a:r>
              <a:rPr lang="ru-RU" sz="4000" dirty="0" smtClean="0">
                <a:solidFill>
                  <a:srgbClr val="0070C0"/>
                </a:solidFill>
              </a:rPr>
              <a:t>; </a:t>
            </a:r>
            <a:r>
              <a:rPr lang="ru-RU" sz="4000" dirty="0" err="1" smtClean="0">
                <a:solidFill>
                  <a:srgbClr val="0070C0"/>
                </a:solidFill>
              </a:rPr>
              <a:t>теч.т</a:t>
            </a:r>
            <a:r>
              <a:rPr lang="ru-RU" sz="4000" dirty="0" smtClean="0">
                <a:solidFill>
                  <a:srgbClr val="0070C0"/>
                </a:solidFill>
              </a:rPr>
              <a:t>, </a:t>
            </a:r>
            <a:r>
              <a:rPr lang="ru-RU" sz="4000" dirty="0" err="1" smtClean="0">
                <a:solidFill>
                  <a:srgbClr val="0070C0"/>
                </a:solidFill>
              </a:rPr>
              <a:t>печ.т</a:t>
            </a:r>
            <a:r>
              <a:rPr lang="ru-RU" sz="4000" dirty="0" smtClean="0">
                <a:solidFill>
                  <a:srgbClr val="0070C0"/>
                </a:solidFill>
              </a:rPr>
              <a:t>, </a:t>
            </a:r>
            <a:r>
              <a:rPr lang="ru-RU" sz="4000" dirty="0" err="1" smtClean="0">
                <a:solidFill>
                  <a:srgbClr val="0070C0"/>
                </a:solidFill>
              </a:rPr>
              <a:t>выкорч.вывать</a:t>
            </a:r>
            <a:r>
              <a:rPr lang="ru-RU" sz="4000" dirty="0" smtClean="0">
                <a:solidFill>
                  <a:srgbClr val="0070C0"/>
                </a:solidFill>
              </a:rPr>
              <a:t>, </a:t>
            </a:r>
            <a:r>
              <a:rPr lang="ru-RU" sz="4000" dirty="0" err="1" smtClean="0">
                <a:solidFill>
                  <a:srgbClr val="0070C0"/>
                </a:solidFill>
              </a:rPr>
              <a:t>сраж.нный</a:t>
            </a:r>
            <a:r>
              <a:rPr lang="ru-RU" sz="4000" smtClean="0">
                <a:solidFill>
                  <a:srgbClr val="0070C0"/>
                </a:solidFill>
              </a:rPr>
              <a:t>.</a:t>
            </a:r>
            <a:endParaRPr lang="ru-RU" sz="4000" dirty="0">
              <a:solidFill>
                <a:srgbClr val="0070C0"/>
              </a:solidFill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14282" y="1768244"/>
            <a:ext cx="871543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3600" dirty="0" smtClean="0">
              <a:latin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274638"/>
            <a:ext cx="771525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i="1" dirty="0" smtClean="0">
                <a:latin typeface="+mn-lt"/>
              </a:rPr>
              <a:t>О – Ё после шипящих и Ц в корне слова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357688" y="1643063"/>
            <a:ext cx="3857625" cy="4525962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3600" b="1" i="1" smtClean="0">
                <a:solidFill>
                  <a:schemeClr val="tx2"/>
                </a:solidFill>
              </a:rPr>
              <a:t>Обратите внимание!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b="1" i="1" smtClean="0">
                <a:solidFill>
                  <a:schemeClr val="tx2"/>
                </a:solidFill>
              </a:rPr>
              <a:t>По-разному пишутся одинаково звучащие слова, образованные от глагола </a:t>
            </a:r>
            <a:r>
              <a:rPr lang="ru-RU" sz="2800" b="1" i="1" smtClean="0">
                <a:solidFill>
                  <a:srgbClr val="FF0000"/>
                </a:solidFill>
              </a:rPr>
              <a:t>жечь</a:t>
            </a:r>
            <a:r>
              <a:rPr lang="ru-RU" sz="2800" b="1" i="1" smtClean="0">
                <a:solidFill>
                  <a:schemeClr val="tx2"/>
                </a:solidFill>
              </a:rPr>
              <a:t>: 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b="1" i="1" smtClean="0">
                <a:solidFill>
                  <a:srgbClr val="FF0000"/>
                </a:solidFill>
              </a:rPr>
              <a:t>в существительных</a:t>
            </a:r>
            <a:r>
              <a:rPr lang="ru-RU" sz="2800" b="1" i="1" smtClean="0">
                <a:solidFill>
                  <a:srgbClr val="9900FF"/>
                </a:solidFill>
              </a:rPr>
              <a:t> </a:t>
            </a:r>
            <a:r>
              <a:rPr lang="ru-RU" sz="2800" b="1" i="1" smtClean="0">
                <a:solidFill>
                  <a:schemeClr val="tx2"/>
                </a:solidFill>
              </a:rPr>
              <a:t>пишется</a:t>
            </a:r>
            <a:r>
              <a:rPr lang="ru-RU" sz="2800" b="1" i="1" smtClean="0">
                <a:solidFill>
                  <a:srgbClr val="9900FF"/>
                </a:solidFill>
              </a:rPr>
              <a:t> </a:t>
            </a:r>
            <a:r>
              <a:rPr lang="ru-RU" sz="2800" b="1" i="1" smtClean="0">
                <a:solidFill>
                  <a:srgbClr val="FF0000"/>
                </a:solidFill>
              </a:rPr>
              <a:t>О</a:t>
            </a:r>
            <a:r>
              <a:rPr lang="ru-RU" sz="2800" b="1" i="1" smtClean="0">
                <a:solidFill>
                  <a:schemeClr val="tx2"/>
                </a:solidFill>
              </a:rPr>
              <a:t>,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b="1" i="1" smtClean="0">
                <a:solidFill>
                  <a:srgbClr val="FF0000"/>
                </a:solidFill>
              </a:rPr>
              <a:t>в глаголах</a:t>
            </a:r>
            <a:r>
              <a:rPr lang="ru-RU" sz="2800" b="1" i="1" smtClean="0">
                <a:solidFill>
                  <a:srgbClr val="9900FF"/>
                </a:solidFill>
              </a:rPr>
              <a:t> </a:t>
            </a:r>
            <a:r>
              <a:rPr lang="ru-RU" sz="2800" b="1" i="1" smtClean="0">
                <a:solidFill>
                  <a:schemeClr val="tx2"/>
                </a:solidFill>
              </a:rPr>
              <a:t>, </a:t>
            </a:r>
            <a:r>
              <a:rPr lang="ru-RU" sz="2800" b="1" i="1" smtClean="0">
                <a:solidFill>
                  <a:srgbClr val="FF0000"/>
                </a:solidFill>
              </a:rPr>
              <a:t>причастиях </a:t>
            </a:r>
            <a:r>
              <a:rPr lang="ru-RU" sz="2800" b="1" i="1" smtClean="0">
                <a:solidFill>
                  <a:schemeClr val="tx2"/>
                </a:solidFill>
              </a:rPr>
              <a:t>- </a:t>
            </a:r>
            <a:r>
              <a:rPr lang="ru-RU" sz="2800" b="1" i="1" smtClean="0">
                <a:solidFill>
                  <a:srgbClr val="FF0000"/>
                </a:solidFill>
              </a:rPr>
              <a:t>Ё</a:t>
            </a:r>
          </a:p>
        </p:txBody>
      </p:sp>
      <p:graphicFrame>
        <p:nvGraphicFramePr>
          <p:cNvPr id="5180" name="Group 60"/>
          <p:cNvGraphicFramePr>
            <a:graphicFrameLocks noGrp="1"/>
          </p:cNvGraphicFramePr>
          <p:nvPr>
            <p:ph sz="half" idx="2"/>
          </p:nvPr>
        </p:nvGraphicFramePr>
        <p:xfrm>
          <a:off x="214313" y="1714500"/>
          <a:ext cx="4500562" cy="4714908"/>
        </p:xfrm>
        <a:graphic>
          <a:graphicData uri="http://schemas.openxmlformats.org/drawingml/2006/table">
            <a:tbl>
              <a:tblPr/>
              <a:tblGrid>
                <a:gridCol w="2300441"/>
                <a:gridCol w="2200121"/>
              </a:tblGrid>
              <a:tr h="10219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+mn-lt"/>
                        </a:rPr>
                        <a:t>Существительные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+mn-lt"/>
                        </a:rPr>
                        <a:t>Глаголы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Ё</a:t>
                      </a:r>
                      <a:endParaRPr kumimoji="0" lang="ru-RU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0000"/>
                      </a:schemeClr>
                    </a:solidFill>
                  </a:tcPr>
                </a:tc>
              </a:tr>
              <a:tr h="36929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Сильный ож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о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г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Переж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о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г горючего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Обвинение в подж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о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ге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Недож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о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г кирпича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Изж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о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га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углеж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о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г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Ож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ё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г лицо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Переж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ё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г дрова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Подж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ё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г дом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Переж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ё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г топливо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Прож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ё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г куртку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6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6" presetClass="entr" presetSubtype="16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6" presetClass="entr" presetSubtype="16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000"/>
                            </p:stCondLst>
                            <p:childTnLst>
                              <p:par>
                                <p:cTn id="23" presetID="49" presetClass="entr" presetSubtype="0" decel="10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10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0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"/>
</p:tagLst>
</file>

<file path=ppt/theme/theme1.xml><?xml version="1.0" encoding="utf-8"?>
<a:theme xmlns:a="http://schemas.openxmlformats.org/drawingml/2006/main" name="01069064">
  <a:themeElements>
    <a:clrScheme name="01069064 1">
      <a:dk1>
        <a:srgbClr val="663300"/>
      </a:dk1>
      <a:lt1>
        <a:srgbClr val="FFF8E2"/>
      </a:lt1>
      <a:dk2>
        <a:srgbClr val="996600"/>
      </a:dk2>
      <a:lt2>
        <a:srgbClr val="DDDDDD"/>
      </a:lt2>
      <a:accent1>
        <a:srgbClr val="92D0A4"/>
      </a:accent1>
      <a:accent2>
        <a:srgbClr val="BDAB71"/>
      </a:accent2>
      <a:accent3>
        <a:srgbClr val="FFFBEE"/>
      </a:accent3>
      <a:accent4>
        <a:srgbClr val="562A00"/>
      </a:accent4>
      <a:accent5>
        <a:srgbClr val="C7E4CF"/>
      </a:accent5>
      <a:accent6>
        <a:srgbClr val="AB9B66"/>
      </a:accent6>
      <a:hlink>
        <a:srgbClr val="FF9999"/>
      </a:hlink>
      <a:folHlink>
        <a:srgbClr val="E5DF94"/>
      </a:folHlink>
    </a:clrScheme>
    <a:fontScheme name="01069064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01069064 1">
        <a:dk1>
          <a:srgbClr val="663300"/>
        </a:dk1>
        <a:lt1>
          <a:srgbClr val="FFF8E2"/>
        </a:lt1>
        <a:dk2>
          <a:srgbClr val="996600"/>
        </a:dk2>
        <a:lt2>
          <a:srgbClr val="DDDDDD"/>
        </a:lt2>
        <a:accent1>
          <a:srgbClr val="92D0A4"/>
        </a:accent1>
        <a:accent2>
          <a:srgbClr val="BDAB71"/>
        </a:accent2>
        <a:accent3>
          <a:srgbClr val="FFFBEE"/>
        </a:accent3>
        <a:accent4>
          <a:srgbClr val="562A00"/>
        </a:accent4>
        <a:accent5>
          <a:srgbClr val="C7E4CF"/>
        </a:accent5>
        <a:accent6>
          <a:srgbClr val="AB9B66"/>
        </a:accent6>
        <a:hlink>
          <a:srgbClr val="FF9999"/>
        </a:hlink>
        <a:folHlink>
          <a:srgbClr val="E5DF9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069064 2">
        <a:dk1>
          <a:srgbClr val="663300"/>
        </a:dk1>
        <a:lt1>
          <a:srgbClr val="F8F8F8"/>
        </a:lt1>
        <a:dk2>
          <a:srgbClr val="3366CC"/>
        </a:dk2>
        <a:lt2>
          <a:srgbClr val="CCECFF"/>
        </a:lt2>
        <a:accent1>
          <a:srgbClr val="93C4D0"/>
        </a:accent1>
        <a:accent2>
          <a:srgbClr val="BDAB71"/>
        </a:accent2>
        <a:accent3>
          <a:srgbClr val="FBFBFB"/>
        </a:accent3>
        <a:accent4>
          <a:srgbClr val="562A00"/>
        </a:accent4>
        <a:accent5>
          <a:srgbClr val="C8DEE4"/>
        </a:accent5>
        <a:accent6>
          <a:srgbClr val="AB9B66"/>
        </a:accent6>
        <a:hlink>
          <a:srgbClr val="E6B2BE"/>
        </a:hlink>
        <a:folHlink>
          <a:srgbClr val="E5DF9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069064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96969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Пунктуация при обращениях</Template>
  <TotalTime>378</TotalTime>
  <Words>729</Words>
  <Application>Microsoft Office PowerPoint</Application>
  <PresentationFormat>Экран (4:3)</PresentationFormat>
  <Paragraphs>212</Paragraphs>
  <Slides>14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01069064</vt:lpstr>
      <vt:lpstr>Буквы О-Е-Ё после шипящих и Ц</vt:lpstr>
      <vt:lpstr>Как правильно написать?</vt:lpstr>
      <vt:lpstr>О-Е-Ё после шипящих в корне слова</vt:lpstr>
      <vt:lpstr>Слайд 4</vt:lpstr>
      <vt:lpstr>Исключения</vt:lpstr>
      <vt:lpstr>О – Ё после шипящих и Ц в корне слова</vt:lpstr>
      <vt:lpstr>Буквы О, Ё, Е после шипящих и Ц в словах разных частей речи</vt:lpstr>
      <vt:lpstr>Вставьте буквы:</vt:lpstr>
      <vt:lpstr>О – Ё после шипящих и Ц в корне слова</vt:lpstr>
      <vt:lpstr>Тренажёр О – Ё (Е) после шипящих и Ц</vt:lpstr>
      <vt:lpstr>Прочитайте слова, чётко проговаривая голосом ударные слоги</vt:lpstr>
      <vt:lpstr>Домашнее задание</vt:lpstr>
      <vt:lpstr>Рефлексия</vt:lpstr>
      <vt:lpstr>Слайд 14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Direktor</cp:lastModifiedBy>
  <cp:revision>42</cp:revision>
  <dcterms:created xsi:type="dcterms:W3CDTF">2010-02-20T23:46:53Z</dcterms:created>
  <dcterms:modified xsi:type="dcterms:W3CDTF">2014-10-08T03:13:03Z</dcterms:modified>
</cp:coreProperties>
</file>